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60" r:id="rId3"/>
    <p:sldId id="270" r:id="rId4"/>
    <p:sldId id="271" r:id="rId5"/>
    <p:sldId id="258" r:id="rId6"/>
    <p:sldId id="272" r:id="rId7"/>
    <p:sldId id="273" r:id="rId8"/>
    <p:sldId id="274" r:id="rId9"/>
    <p:sldId id="275" r:id="rId10"/>
    <p:sldId id="278" r:id="rId11"/>
    <p:sldId id="276" r:id="rId12"/>
    <p:sldId id="277" r:id="rId13"/>
    <p:sldId id="279" r:id="rId14"/>
    <p:sldId id="280" r:id="rId15"/>
    <p:sldId id="281" r:id="rId16"/>
    <p:sldId id="288" r:id="rId17"/>
    <p:sldId id="282" r:id="rId18"/>
    <p:sldId id="283" r:id="rId19"/>
    <p:sldId id="298" r:id="rId20"/>
    <p:sldId id="291" r:id="rId21"/>
    <p:sldId id="284" r:id="rId22"/>
    <p:sldId id="289" r:id="rId23"/>
    <p:sldId id="285" r:id="rId24"/>
    <p:sldId id="292" r:id="rId25"/>
    <p:sldId id="293" r:id="rId26"/>
    <p:sldId id="286" r:id="rId27"/>
    <p:sldId id="287" r:id="rId28"/>
    <p:sldId id="294" r:id="rId29"/>
    <p:sldId id="290" r:id="rId30"/>
    <p:sldId id="295" r:id="rId31"/>
    <p:sldId id="257" r:id="rId32"/>
    <p:sldId id="296" r:id="rId33"/>
    <p:sldId id="299" r:id="rId34"/>
    <p:sldId id="297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7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78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24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3082850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484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564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603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74384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071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7797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51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6/9/20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50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01898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7394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6/9/20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330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3.t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"/><Relationship Id="rId5" Type="http://schemas.openxmlformats.org/officeDocument/2006/relationships/image" Target="../media/image11.tif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f"/><Relationship Id="rId4" Type="http://schemas.openxmlformats.org/officeDocument/2006/relationships/image" Target="../media/image14.t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0.t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image" Target="../media/image33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i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linph.2019.10.027" TargetMode="External"/><Relationship Id="rId3" Type="http://schemas.openxmlformats.org/officeDocument/2006/relationships/hyperlink" Target="https://www.nature.com/articles/s41598-019-46633-7" TargetMode="External"/><Relationship Id="rId7" Type="http://schemas.openxmlformats.org/officeDocument/2006/relationships/hyperlink" Target="https://www.frontiersin.org/articles/10.3389/fneur.2019.01045/full" TargetMode="External"/><Relationship Id="rId2" Type="http://schemas.openxmlformats.org/officeDocument/2006/relationships/hyperlink" Target="https://www.medrxiv.org/content/10.1101/2020.05.18.20102681v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nature.com/articles/s41598-019-43871-7" TargetMode="External"/><Relationship Id="rId11" Type="http://schemas.openxmlformats.org/officeDocument/2006/relationships/hyperlink" Target="https://www.eneuro.org/content/6/4/ENEURO.0059-19.2019" TargetMode="External"/><Relationship Id="rId5" Type="http://schemas.openxmlformats.org/officeDocument/2006/relationships/hyperlink" Target="https://www.frontiersin.org/articles/10.3389/fneur.2018.00098/full" TargetMode="External"/><Relationship Id="rId10" Type="http://schemas.openxmlformats.org/officeDocument/2006/relationships/hyperlink" Target="https://www.frontiersin.org/articles/10.3389/fneur.2020.00074/full" TargetMode="External"/><Relationship Id="rId4" Type="http://schemas.openxmlformats.org/officeDocument/2006/relationships/hyperlink" Target="https://doi.org/10.1371/journal.pcbi.1005637" TargetMode="External"/><Relationship Id="rId9" Type="http://schemas.openxmlformats.org/officeDocument/2006/relationships/hyperlink" Target="https://doi.org/10.3389/fncom.2019.00025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eta_model" TargetMode="External"/><Relationship Id="rId2" Type="http://schemas.openxmlformats.org/officeDocument/2006/relationships/hyperlink" Target="http://www.scholarpedia.org/article/Ermentrout-Kopell_canonical_mode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6B7BFBD-C488-4B5B-ABE5-8256F3FFB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76"/>
            <a:ext cx="12191998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BA7674F-A261-445A-AE3A-A0AA30620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671285" y="626654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17" name="Rectangle 11">
            <a:extLst>
              <a:ext uri="{FF2B5EF4-FFF2-40B4-BE49-F238E27FC236}">
                <a16:creationId xmlns:a16="http://schemas.microsoft.com/office/drawing/2014/main" id="{BA53A58C-A067-4B87-B48C-CB90C1FA0F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632" y="1010265"/>
            <a:ext cx="11115368" cy="584773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036249-ADE4-F840-9B44-2017C1A477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20099" y="1653731"/>
            <a:ext cx="9800616" cy="3935906"/>
          </a:xfrm>
        </p:spPr>
        <p:txBody>
          <a:bodyPr anchor="t">
            <a:normAutofit/>
          </a:bodyPr>
          <a:lstStyle/>
          <a:p>
            <a:pPr algn="l"/>
            <a:r>
              <a:rPr lang="en-US" sz="6000" cap="none" dirty="0">
                <a:latin typeface="Helvetica" pitchFamily="2" charset="0"/>
              </a:rPr>
              <a:t>Dynamics in brain networks: application to epilepsy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149B73-7882-9446-9DBE-8A08A0977A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0099" y="5204269"/>
            <a:ext cx="9790030" cy="1246227"/>
          </a:xfrm>
        </p:spPr>
        <p:txBody>
          <a:bodyPr>
            <a:noAutofit/>
          </a:bodyPr>
          <a:lstStyle/>
          <a:p>
            <a:pPr algn="l">
              <a:lnSpc>
                <a:spcPct val="102000"/>
              </a:lnSpc>
              <a:spcAft>
                <a:spcPts val="600"/>
              </a:spcAft>
            </a:pPr>
            <a:r>
              <a:rPr lang="en-US" sz="2000" b="1" dirty="0" err="1">
                <a:latin typeface="Helvetica" pitchFamily="2" charset="0"/>
              </a:rPr>
              <a:t>Marinho</a:t>
            </a:r>
            <a:r>
              <a:rPr lang="en-US" sz="2000" b="1" dirty="0">
                <a:latin typeface="Helvetica" pitchFamily="2" charset="0"/>
              </a:rPr>
              <a:t> Lopes</a:t>
            </a:r>
            <a:br>
              <a:rPr lang="en-US" sz="2000" dirty="0">
                <a:latin typeface="Helvetica" pitchFamily="2" charset="0"/>
              </a:rPr>
            </a:br>
            <a:r>
              <a:rPr lang="en-US" sz="2000" dirty="0">
                <a:latin typeface="Helvetica" pitchFamily="2" charset="0"/>
              </a:rPr>
              <a:t>Luke Tait, Alex Shaw, Dominik </a:t>
            </a:r>
            <a:r>
              <a:rPr lang="en-US" sz="2000" dirty="0" err="1">
                <a:latin typeface="Helvetica" pitchFamily="2" charset="0"/>
              </a:rPr>
              <a:t>Krzemiński</a:t>
            </a:r>
            <a:r>
              <a:rPr lang="en-US" sz="2000" dirty="0">
                <a:latin typeface="Helvetica" pitchFamily="2" charset="0"/>
              </a:rPr>
              <a:t> </a:t>
            </a:r>
            <a:br>
              <a:rPr lang="en-US" sz="2000" dirty="0">
                <a:latin typeface="Helvetica" pitchFamily="2" charset="0"/>
              </a:rPr>
            </a:br>
            <a:r>
              <a:rPr lang="en-US" sz="2500" dirty="0">
                <a:latin typeface="Helvetica" pitchFamily="2" charset="0"/>
              </a:rPr>
              <a:t>Brain Modelling Workshop</a:t>
            </a:r>
            <a:r>
              <a:rPr lang="en-US" sz="2000" dirty="0">
                <a:latin typeface="Helvetica" pitchFamily="2" charset="0"/>
              </a:rPr>
              <a:t>, CUBRIC, June 15, 2020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2022837-25D5-2B4A-B8EB-EAFEA9D03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4830" y="3591712"/>
            <a:ext cx="3605857" cy="322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4DEA2-3109-3748-A4CC-740A40B9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it mean?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8AF7B-61E3-9042-8F42-1BA0B12CA0E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Theta model: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i="0" dirty="0"/>
                  <a:t>Theta,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i="0" dirty="0"/>
                  <a:t>, is the phase of an oscillator, i.e. an angle in the unit circle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a (time-dependent) current/perturbation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538AF7B-61E3-9042-8F42-1BA0B12CA0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D9611D-8DC8-FE43-AC85-017CE8F38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773" y="287895"/>
            <a:ext cx="2895428" cy="2839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D71F2C-35A9-2241-9FFD-5C73F646E3D1}"/>
              </a:ext>
            </a:extLst>
          </p:cNvPr>
          <p:cNvSpPr txBox="1"/>
          <p:nvPr/>
        </p:nvSpPr>
        <p:spPr>
          <a:xfrm>
            <a:off x="10958246" y="1668506"/>
            <a:ext cx="1107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0, 2π, 2π 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4EC2B9-A0E7-A14D-B8B8-61D889828446}"/>
              </a:ext>
            </a:extLst>
          </p:cNvPr>
          <p:cNvSpPr txBox="1"/>
          <p:nvPr/>
        </p:nvSpPr>
        <p:spPr>
          <a:xfrm>
            <a:off x="9679953" y="842970"/>
            <a:ext cx="60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π/2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BAD5D8-D126-AD44-BA78-C5494FB2A795}"/>
              </a:ext>
            </a:extLst>
          </p:cNvPr>
          <p:cNvSpPr txBox="1"/>
          <p:nvPr/>
        </p:nvSpPr>
        <p:spPr>
          <a:xfrm>
            <a:off x="8833773" y="1668506"/>
            <a:ext cx="6015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π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1A4369-5954-CE46-9A32-4CD9735BFA4F}"/>
              </a:ext>
            </a:extLst>
          </p:cNvPr>
          <p:cNvSpPr txBox="1"/>
          <p:nvPr/>
        </p:nvSpPr>
        <p:spPr>
          <a:xfrm>
            <a:off x="9607352" y="2704724"/>
            <a:ext cx="780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3π/2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DA09DE91-E234-4A48-B20C-07E9FB00DB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7"/>
          <a:stretch/>
        </p:blipFill>
        <p:spPr>
          <a:xfrm>
            <a:off x="3955596" y="2580527"/>
            <a:ext cx="3505199" cy="749300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D7645E9-3543-8A45-81C9-1F2367B7EC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6499" y="4399012"/>
            <a:ext cx="2977708" cy="2233281"/>
          </a:xfrm>
          <a:prstGeom prst="rect">
            <a:avLst/>
          </a:prstGeom>
        </p:spPr>
      </p:pic>
      <p:pic>
        <p:nvPicPr>
          <p:cNvPr id="13" name="Picture 12" descr="A close up of a mans face&#10;&#10;Description automatically generated">
            <a:extLst>
              <a:ext uri="{FF2B5EF4-FFF2-40B4-BE49-F238E27FC236}">
                <a16:creationId xmlns:a16="http://schemas.microsoft.com/office/drawing/2014/main" id="{27E5B407-CC49-B344-940A-9F0B347437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8317" y="4399012"/>
            <a:ext cx="2982684" cy="2237013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7ACF7BA8-0DC3-D94C-BBBD-845BFB12A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2408" y="4399012"/>
            <a:ext cx="2977708" cy="223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50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8E3A-1F09-7D45-B973-A62535518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the theta model?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F4EDA-5D5A-724C-84BA-D8033E568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model describes two states: a stable state (normal) and oscillations (seizures)</a:t>
            </a:r>
          </a:p>
          <a:p>
            <a:endParaRPr lang="en-US" dirty="0"/>
          </a:p>
          <a:p>
            <a:r>
              <a:rPr lang="en-US" dirty="0"/>
              <a:t>It is a minimal/ canonical model. </a:t>
            </a:r>
          </a:p>
          <a:p>
            <a:endParaRPr lang="en-US" dirty="0"/>
          </a:p>
          <a:p>
            <a:r>
              <a:rPr lang="en-US" dirty="0"/>
              <a:t>It is NOT sufficiently complex to describe different normal states, or pre-ictal states, seizure evolution, etc. </a:t>
            </a:r>
          </a:p>
          <a:p>
            <a:endParaRPr lang="en-US" dirty="0"/>
          </a:p>
          <a:p>
            <a:r>
              <a:rPr lang="en-US" dirty="0"/>
              <a:t>However, it may be sufficient to understand why some brain networks are prone to generate seizures.</a:t>
            </a:r>
          </a:p>
        </p:txBody>
      </p:sp>
    </p:spTree>
    <p:extLst>
      <p:ext uri="{BB962C8B-B14F-4D97-AF65-F5344CB8AC3E}">
        <p14:creationId xmlns:p14="http://schemas.microsoft.com/office/powerpoint/2010/main" val="183380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2A525-EB1D-7145-A90D-9D351F324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 with the model!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25341-B471-7D43-885B-77D98C75AB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10490886" cy="358140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To start understanding a model, it is convenient to find its steady states. </a:t>
                </a:r>
              </a:p>
              <a:p>
                <a:endParaRPr lang="en-US" dirty="0"/>
              </a:p>
              <a:p>
                <a:r>
                  <a:rPr lang="en-US" dirty="0"/>
                  <a:t>How do we find the steady states of the theta model?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solve:           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B125341-B471-7D43-885B-77D98C75AB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10490886" cy="3581400"/>
              </a:xfrm>
              <a:blipFill>
                <a:blip r:embed="rId2"/>
                <a:stretch>
                  <a:fillRect l="-605" t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70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C249C-57FC-194A-955A-A6CCADBF2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99764-706B-324C-B6BD-7CD0067ED3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645920"/>
                <a:ext cx="9601200" cy="4221480"/>
              </a:xfrm>
            </p:spPr>
            <p:txBody>
              <a:bodyPr/>
              <a:lstStyle/>
              <a:p>
                <a:r>
                  <a:rPr lang="en-US" dirty="0"/>
                  <a:t>For simplicity, let’s assume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199764-706B-324C-B6BD-7CD0067ED3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645920"/>
                <a:ext cx="9601200" cy="4221480"/>
              </a:xfrm>
              <a:blipFill>
                <a:blip r:embed="rId2"/>
                <a:stretch>
                  <a:fillRect l="-661" t="-12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A48BBC-14F1-164F-882A-89092A0A6405}"/>
                  </a:ext>
                </a:extLst>
              </p:cNvPr>
              <p:cNvSpPr/>
              <p:nvPr/>
            </p:nvSpPr>
            <p:spPr>
              <a:xfrm>
                <a:off x="4145418" y="2726277"/>
                <a:ext cx="3124958" cy="3920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1−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(−1+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GB" dirty="0"/>
              </a:p>
              <a:p>
                <a:endParaRPr lang="en-GB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19A48BBC-14F1-164F-882A-89092A0A64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418" y="2726277"/>
                <a:ext cx="3124958" cy="39200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FD7FA-694E-1B49-8113-3C2482C3F91A}"/>
                  </a:ext>
                </a:extLst>
              </p:cNvPr>
              <p:cNvSpPr/>
              <p:nvPr/>
            </p:nvSpPr>
            <p:spPr>
              <a:xfrm>
                <a:off x="4327652" y="2116567"/>
                <a:ext cx="3045514" cy="3821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3FD7FA-694E-1B49-8113-3C2482C3F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7652" y="2116567"/>
                <a:ext cx="3045514" cy="3821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7DC5708B-A4DC-1D47-8499-3673DA2CAE20}"/>
              </a:ext>
            </a:extLst>
          </p:cNvPr>
          <p:cNvSpPr txBox="1"/>
          <p:nvPr/>
        </p:nvSpPr>
        <p:spPr>
          <a:xfrm>
            <a:off x="7794238" y="5148580"/>
            <a:ext cx="31785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 are the consequences of this result?</a:t>
            </a:r>
          </a:p>
        </p:txBody>
      </p:sp>
    </p:spTree>
    <p:extLst>
      <p:ext uri="{BB962C8B-B14F-4D97-AF65-F5344CB8AC3E}">
        <p14:creationId xmlns:p14="http://schemas.microsoft.com/office/powerpoint/2010/main" val="413366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648A0-6352-6C45-BEDE-BCFD7093E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93423-83AE-0341-B07C-2A5836AB561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23418"/>
                <a:ext cx="9601200" cy="503458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understand		consider the unit circle: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Depending on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, we find:</a:t>
                </a:r>
              </a:p>
              <a:p>
                <a:r>
                  <a:rPr lang="en-US" dirty="0"/>
                  <a:t>One solution at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which is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GB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, i.e.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Two solutions 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, because there are two angles for which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GB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pt-PT" b="0" i="0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m:rPr>
                            <m:sty m:val="p"/>
                          </m:rPr>
                          <a:rPr lang="en-GB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&lt;</m:t>
                        </m:r>
                        <m:r>
                          <a:rPr lang="en-GB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endParaRPr lang="en-US" dirty="0"/>
              </a:p>
              <a:p>
                <a:r>
                  <a:rPr lang="en-US" dirty="0"/>
                  <a:t>No solution 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.	What does it mean?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93423-83AE-0341-B07C-2A5836AB56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23418"/>
                <a:ext cx="9601200" cy="5034581"/>
              </a:xfrm>
              <a:blipFill>
                <a:blip r:embed="rId2"/>
                <a:stretch>
                  <a:fillRect l="-661" t="-1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0D6BEF-1864-9A44-AAD9-20DD7FD06950}"/>
                  </a:ext>
                </a:extLst>
              </p:cNvPr>
              <p:cNvSpPr/>
              <p:nvPr/>
            </p:nvSpPr>
            <p:spPr>
              <a:xfrm>
                <a:off x="3286559" y="1672048"/>
                <a:ext cx="1839414" cy="25145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GB" b="0" i="0" smtClean="0">
                              <a:latin typeface="Cambria Math" panose="02040503050406030204" pitchFamily="18" charset="0"/>
                            </a:rPr>
                            <m:t>−1≤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≤1</m:t>
                          </m:r>
                        </m:e>
                      </m:func>
                    </m:oMath>
                  </m:oMathPara>
                </a14:m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endParaRPr lang="en-GB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−1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num>
                        <m:den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0D6BEF-1864-9A44-AAD9-20DD7FD069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6559" y="1672048"/>
                <a:ext cx="1839414" cy="25145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Down Arrow 4">
            <a:extLst>
              <a:ext uri="{FF2B5EF4-FFF2-40B4-BE49-F238E27FC236}">
                <a16:creationId xmlns:a16="http://schemas.microsoft.com/office/drawing/2014/main" id="{C39801CA-56AF-6644-BE7C-BDC8F03D27C0}"/>
              </a:ext>
            </a:extLst>
          </p:cNvPr>
          <p:cNvSpPr/>
          <p:nvPr/>
        </p:nvSpPr>
        <p:spPr>
          <a:xfrm>
            <a:off x="4147508" y="3157948"/>
            <a:ext cx="349188" cy="36183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55830F-9813-B14F-9745-3A8DDA109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0890" y="2355200"/>
            <a:ext cx="3810079" cy="2857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CD3B2-7384-8245-92C5-E8EA7D07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4301" y="230417"/>
            <a:ext cx="2518306" cy="2469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1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49518-C86C-5447-B1E3-69737F7CF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look at the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3D46E-0FC6-1B4F-9367-96990E8207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/>
              <a:t>To simulate the theta model we can use Euler’s method: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4640F-EFB5-3F4B-AAB9-AE979BA80DD4}"/>
                  </a:ext>
                </a:extLst>
              </p:cNvPr>
              <p:cNvSpPr/>
              <p:nvPr/>
            </p:nvSpPr>
            <p:spPr>
              <a:xfrm>
                <a:off x="3803042" y="4624465"/>
                <a:ext cx="3178562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en-GB" i="1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C34640F-EFB5-3F4B-AAB9-AE979BA80D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3042" y="4624465"/>
                <a:ext cx="3178562" cy="61824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9DFCE0-E27A-B048-8D61-15D6382F7C02}"/>
                  </a:ext>
                </a:extLst>
              </p:cNvPr>
              <p:cNvSpPr/>
              <p:nvPr/>
            </p:nvSpPr>
            <p:spPr>
              <a:xfrm>
                <a:off x="4306417" y="2799148"/>
                <a:ext cx="2447593" cy="629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≈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09DFCE0-E27A-B048-8D61-15D6382F7C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417" y="2799148"/>
                <a:ext cx="2447593" cy="629852"/>
              </a:xfrm>
              <a:prstGeom prst="rect">
                <a:avLst/>
              </a:prstGeom>
              <a:blipFill>
                <a:blip r:embed="rId3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A691C8-9942-7448-B757-A6753970563D}"/>
                  </a:ext>
                </a:extLst>
              </p:cNvPr>
              <p:cNvSpPr/>
              <p:nvPr/>
            </p:nvSpPr>
            <p:spPr>
              <a:xfrm>
                <a:off x="4030637" y="3633025"/>
                <a:ext cx="2723373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𝑡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F5A691C8-9942-7448-B757-A675397056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637" y="3633025"/>
                <a:ext cx="2723373" cy="618246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F152C8-B574-1D4E-94FA-1DEA096008C7}"/>
                  </a:ext>
                </a:extLst>
              </p:cNvPr>
              <p:cNvSpPr/>
              <p:nvPr/>
            </p:nvSpPr>
            <p:spPr>
              <a:xfrm>
                <a:off x="2923707" y="5650245"/>
                <a:ext cx="5472524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00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e>
                          </m:d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4F152C8-B574-1D4E-94FA-1DEA096008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3707" y="5650245"/>
                <a:ext cx="547252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742B6A0-050F-4443-B67C-CCFA5F6B469F}"/>
              </a:ext>
            </a:extLst>
          </p:cNvPr>
          <p:cNvSpPr txBox="1"/>
          <p:nvPr/>
        </p:nvSpPr>
        <p:spPr>
          <a:xfrm>
            <a:off x="8702936" y="5629618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This will be one of your tasks in the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226540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E728B-EF01-A947-BDB7-5337295E6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Dynamics of one theta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FF129-0885-AA45-B56B-65DCCD85EB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01906"/>
                <a:ext cx="9601200" cy="4674198"/>
              </a:xfrm>
            </p:spPr>
            <p:txBody>
              <a:bodyPr/>
              <a:lstStyle/>
              <a:p>
                <a:r>
                  <a:rPr lang="en-US" dirty="0"/>
                  <a:t>What happens when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GB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there is a dependence on the initial condition: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FFF129-0885-AA45-B56B-65DCCD85EB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01906"/>
                <a:ext cx="9601200" cy="4674198"/>
              </a:xfrm>
              <a:blipFill>
                <a:blip r:embed="rId2"/>
                <a:stretch>
                  <a:fillRect l="-661" t="-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2E72F84-035D-1044-8371-18BE728ED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358" y="2169762"/>
            <a:ext cx="3443450" cy="2582588"/>
          </a:xfrm>
          <a:prstGeom prst="rect">
            <a:avLst/>
          </a:prstGeom>
        </p:spPr>
      </p:pic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6B1FD1D2-2203-FE42-9091-A5345CE33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0908" y="2169762"/>
            <a:ext cx="3443450" cy="2582588"/>
          </a:xfrm>
          <a:prstGeom prst="rect">
            <a:avLst/>
          </a:prstGeom>
        </p:spPr>
      </p:pic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AA312DB-3D37-1F48-81A8-776DAF022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4309" y="2169762"/>
            <a:ext cx="3443450" cy="2582588"/>
          </a:xfrm>
          <a:prstGeom prst="rect">
            <a:avLst/>
          </a:prstGeom>
        </p:spPr>
      </p:pic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5C21C58F-1784-EA45-BB19-5D03829F3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7831" y="4139005"/>
            <a:ext cx="3559977" cy="266998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23A3B67-7100-2D45-8FB1-FCBFDBEBC91D}"/>
              </a:ext>
            </a:extLst>
          </p:cNvPr>
          <p:cNvSpPr txBox="1"/>
          <p:nvPr/>
        </p:nvSpPr>
        <p:spPr>
          <a:xfrm>
            <a:off x="4890908" y="5996214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the practical session</a:t>
            </a:r>
          </a:p>
        </p:txBody>
      </p:sp>
    </p:spTree>
    <p:extLst>
      <p:ext uri="{BB962C8B-B14F-4D97-AF65-F5344CB8AC3E}">
        <p14:creationId xmlns:p14="http://schemas.microsoft.com/office/powerpoint/2010/main" val="4057663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A9CAC-6804-C947-B490-7E681FAE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Theta model: steady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72CFB-F6A5-1E42-A2B8-C3FF47AF8F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en-US" dirty="0"/>
                  <a:t>, there are two steady states (stable and unstable):</a:t>
                </a:r>
              </a:p>
              <a:p>
                <a:endParaRPr lang="en-US" dirty="0"/>
              </a:p>
              <a:p>
                <a:r>
                  <a:rPr lang="en-US" dirty="0"/>
                  <a:t>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tends to zero, the two points get closer.</a:t>
                </a:r>
              </a:p>
              <a:p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, the two points merge</a:t>
                </a:r>
              </a:p>
              <a:p>
                <a:pPr lvl="1"/>
                <a:r>
                  <a:rPr lang="en-US" dirty="0"/>
                  <a:t>Saddle point</a:t>
                </a:r>
              </a:p>
              <a:p>
                <a:pPr marL="530352" lvl="1" indent="0">
                  <a:buNone/>
                </a:pPr>
                <a:endParaRPr lang="en-US" dirty="0"/>
              </a:p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, oscillations emerge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272CFB-F6A5-1E42-A2B8-C3FF47AF8F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61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04194097-B97F-5546-B46F-30E25A930473}"/>
              </a:ext>
            </a:extLst>
          </p:cNvPr>
          <p:cNvSpPr/>
          <p:nvPr/>
        </p:nvSpPr>
        <p:spPr>
          <a:xfrm>
            <a:off x="9191835" y="93233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CC489EB-8F0A-1049-81A1-7BD68D4E9F49}"/>
              </a:ext>
            </a:extLst>
          </p:cNvPr>
          <p:cNvSpPr/>
          <p:nvPr/>
        </p:nvSpPr>
        <p:spPr>
          <a:xfrm>
            <a:off x="11169445" y="331515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FD536BD-EAF7-124F-A9F7-97C65699E084}"/>
              </a:ext>
            </a:extLst>
          </p:cNvPr>
          <p:cNvSpPr/>
          <p:nvPr/>
        </p:nvSpPr>
        <p:spPr>
          <a:xfrm>
            <a:off x="11162365" y="2196557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52E8CD-2B31-644B-AA0E-F4A5ED1DF25A}"/>
              </a:ext>
            </a:extLst>
          </p:cNvPr>
          <p:cNvCxnSpPr/>
          <p:nvPr/>
        </p:nvCxnSpPr>
        <p:spPr>
          <a:xfrm>
            <a:off x="10451835" y="-265113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30CC8C7-368A-FD40-A7DA-9718EA97FC6B}"/>
              </a:ext>
            </a:extLst>
          </p:cNvPr>
          <p:cNvCxnSpPr>
            <a:cxnSpLocks/>
          </p:cNvCxnSpPr>
          <p:nvPr/>
        </p:nvCxnSpPr>
        <p:spPr>
          <a:xfrm>
            <a:off x="8734018" y="1384514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1B85E35-DF2A-BF47-B1EC-99A6071CB9F3}"/>
              </a:ext>
            </a:extLst>
          </p:cNvPr>
          <p:cNvCxnSpPr/>
          <p:nvPr/>
        </p:nvCxnSpPr>
        <p:spPr>
          <a:xfrm>
            <a:off x="11272236" y="-364997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>
            <a:extLst>
              <a:ext uri="{FF2B5EF4-FFF2-40B4-BE49-F238E27FC236}">
                <a16:creationId xmlns:a16="http://schemas.microsoft.com/office/drawing/2014/main" id="{E7C403E1-3842-C04D-9169-94FFC401FCD6}"/>
              </a:ext>
            </a:extLst>
          </p:cNvPr>
          <p:cNvSpPr/>
          <p:nvPr/>
        </p:nvSpPr>
        <p:spPr>
          <a:xfrm rot="2650429">
            <a:off x="11260240" y="511798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9E41BC34-7673-9B47-BFE0-85650917CF72}"/>
              </a:ext>
            </a:extLst>
          </p:cNvPr>
          <p:cNvSpPr/>
          <p:nvPr/>
        </p:nvSpPr>
        <p:spPr>
          <a:xfrm rot="8017394">
            <a:off x="11255592" y="1935094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6EAC0A05-4EBD-8744-A0BB-CCFD51D9A096}"/>
              </a:ext>
            </a:extLst>
          </p:cNvPr>
          <p:cNvSpPr/>
          <p:nvPr/>
        </p:nvSpPr>
        <p:spPr>
          <a:xfrm rot="19828747">
            <a:off x="10691806" y="2375558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5AFAA0BD-D336-044F-B1DB-9BB5D49C16DC}"/>
              </a:ext>
            </a:extLst>
          </p:cNvPr>
          <p:cNvSpPr/>
          <p:nvPr/>
        </p:nvSpPr>
        <p:spPr>
          <a:xfrm rot="12759797">
            <a:off x="10744879" y="103167"/>
            <a:ext cx="529587" cy="259629"/>
          </a:xfrm>
          <a:prstGeom prst="rightArrow">
            <a:avLst>
              <a:gd name="adj1" fmla="val 0"/>
              <a:gd name="adj2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41F2E2-A139-0B44-81C5-7D16DD3CF516}"/>
              </a:ext>
            </a:extLst>
          </p:cNvPr>
          <p:cNvSpPr/>
          <p:nvPr/>
        </p:nvSpPr>
        <p:spPr>
          <a:xfrm>
            <a:off x="9200073" y="2972191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33A9D5F-1B29-3541-8532-5B129340FB68}"/>
              </a:ext>
            </a:extLst>
          </p:cNvPr>
          <p:cNvSpPr/>
          <p:nvPr/>
        </p:nvSpPr>
        <p:spPr>
          <a:xfrm>
            <a:off x="11461161" y="3522594"/>
            <a:ext cx="180000" cy="180000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C7C6C73-6CC7-B241-89EF-C2742D0A1123}"/>
              </a:ext>
            </a:extLst>
          </p:cNvPr>
          <p:cNvSpPr/>
          <p:nvPr/>
        </p:nvSpPr>
        <p:spPr>
          <a:xfrm>
            <a:off x="11458763" y="4728240"/>
            <a:ext cx="180000" cy="180000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BDA6E99-0496-0547-B1C9-D534F86CF8C5}"/>
              </a:ext>
            </a:extLst>
          </p:cNvPr>
          <p:cNvCxnSpPr/>
          <p:nvPr/>
        </p:nvCxnSpPr>
        <p:spPr>
          <a:xfrm>
            <a:off x="10449998" y="2513961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EF3639-7C9D-A641-A514-5B1195A4AACC}"/>
              </a:ext>
            </a:extLst>
          </p:cNvPr>
          <p:cNvCxnSpPr>
            <a:cxnSpLocks/>
          </p:cNvCxnSpPr>
          <p:nvPr/>
        </p:nvCxnSpPr>
        <p:spPr>
          <a:xfrm>
            <a:off x="8657509" y="4252931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6066D80-08FA-554B-A2D1-A37F33B43DCA}"/>
              </a:ext>
            </a:extLst>
          </p:cNvPr>
          <p:cNvCxnSpPr/>
          <p:nvPr/>
        </p:nvCxnSpPr>
        <p:spPr>
          <a:xfrm>
            <a:off x="11552325" y="2513961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4DFD744B-0C58-2C49-82E1-C24C43435166}"/>
              </a:ext>
            </a:extLst>
          </p:cNvPr>
          <p:cNvSpPr/>
          <p:nvPr/>
        </p:nvSpPr>
        <p:spPr>
          <a:xfrm>
            <a:off x="5695651" y="4135041"/>
            <a:ext cx="2520000" cy="25200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DAF0992-780F-4C42-BB58-9F81EFAEF000}"/>
              </a:ext>
            </a:extLst>
          </p:cNvPr>
          <p:cNvSpPr/>
          <p:nvPr/>
        </p:nvSpPr>
        <p:spPr>
          <a:xfrm>
            <a:off x="8125651" y="5311717"/>
            <a:ext cx="180000" cy="180000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7B8C994F-1537-AB4A-AC17-48EBBAD258EF}"/>
              </a:ext>
            </a:extLst>
          </p:cNvPr>
          <p:cNvCxnSpPr>
            <a:cxnSpLocks/>
          </p:cNvCxnSpPr>
          <p:nvPr/>
        </p:nvCxnSpPr>
        <p:spPr>
          <a:xfrm>
            <a:off x="5308137" y="5395041"/>
            <a:ext cx="34144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00C7C92-37D3-E548-99EA-26ADB5E67666}"/>
              </a:ext>
            </a:extLst>
          </p:cNvPr>
          <p:cNvCxnSpPr/>
          <p:nvPr/>
        </p:nvCxnSpPr>
        <p:spPr>
          <a:xfrm>
            <a:off x="6993549" y="3702594"/>
            <a:ext cx="0" cy="32992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>
            <a:extLst>
              <a:ext uri="{FF2B5EF4-FFF2-40B4-BE49-F238E27FC236}">
                <a16:creationId xmlns:a16="http://schemas.microsoft.com/office/drawing/2014/main" id="{D2626699-67F4-0646-A5C6-5EF3F5999A32}"/>
              </a:ext>
            </a:extLst>
          </p:cNvPr>
          <p:cNvSpPr/>
          <p:nvPr/>
        </p:nvSpPr>
        <p:spPr>
          <a:xfrm>
            <a:off x="5901298" y="4632735"/>
            <a:ext cx="691979" cy="15379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urved Right Arrow 42">
            <a:extLst>
              <a:ext uri="{FF2B5EF4-FFF2-40B4-BE49-F238E27FC236}">
                <a16:creationId xmlns:a16="http://schemas.microsoft.com/office/drawing/2014/main" id="{10BE480C-4A21-1E44-98DA-0A5A8E4EE2AA}"/>
              </a:ext>
            </a:extLst>
          </p:cNvPr>
          <p:cNvSpPr/>
          <p:nvPr/>
        </p:nvSpPr>
        <p:spPr>
          <a:xfrm rot="10800000">
            <a:off x="7355701" y="4597352"/>
            <a:ext cx="691979" cy="153796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82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37" grpId="0" animBg="1"/>
      <p:bldP spid="39" grpId="0" animBg="1"/>
      <p:bldP spid="39" grpId="1" animBg="1"/>
      <p:bldP spid="42" grpId="0" animBg="1"/>
      <p:bldP spid="4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F419-8D29-0448-A8FC-EC441358E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theta model undergoes a bifurcation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20EC3-3757-2E4F-8211-C4BE607AA07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10181968" cy="3581400"/>
              </a:xfrm>
            </p:spPr>
            <p:txBody>
              <a:bodyPr/>
              <a:lstStyle/>
              <a:p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there is a bifurcation  </a:t>
                </a:r>
              </a:p>
              <a:p>
                <a:r>
                  <a:rPr lang="en-US" dirty="0"/>
                  <a:t>A bifurcation corresponds to a qualitative change in the dynamics</a:t>
                </a:r>
              </a:p>
              <a:p>
                <a:pPr lvl="1"/>
                <a:r>
                  <a:rPr lang="en-US" dirty="0"/>
                  <a:t>In the theta model, oscillations emerge.</a:t>
                </a:r>
              </a:p>
              <a:p>
                <a:endParaRPr lang="en-US" dirty="0"/>
              </a:p>
              <a:p>
                <a:r>
                  <a:rPr lang="en-US" dirty="0"/>
                  <a:t>There are many types of bifurcations (saddle-node, </a:t>
                </a:r>
                <a:r>
                  <a:rPr lang="en-US" dirty="0" err="1"/>
                  <a:t>Hopf</a:t>
                </a:r>
                <a:r>
                  <a:rPr lang="en-US" dirty="0"/>
                  <a:t>, pitchfork, period-doubling, …)</a:t>
                </a:r>
              </a:p>
              <a:p>
                <a:r>
                  <a:rPr lang="en-US" dirty="0"/>
                  <a:t>Different bifurcations relate to different kinds of changes, with different properties: 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6020EC3-3757-2E4F-8211-C4BE607AA0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10181968" cy="3581400"/>
              </a:xfrm>
              <a:blipFill>
                <a:blip r:embed="rId2"/>
                <a:stretch>
                  <a:fillRect l="-623" t="-14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BDBD19A-BC96-5C4E-BC8A-7FEAF310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70" y="4940300"/>
            <a:ext cx="5128664" cy="14975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AA6B1E-FDCD-324E-86BA-921C0729911F}"/>
              </a:ext>
            </a:extLst>
          </p:cNvPr>
          <p:cNvSpPr txBox="1"/>
          <p:nvPr/>
        </p:nvSpPr>
        <p:spPr>
          <a:xfrm>
            <a:off x="1676400" y="6437870"/>
            <a:ext cx="883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Jirsa</a:t>
            </a:r>
            <a:r>
              <a:rPr lang="en-US" sz="1400" dirty="0"/>
              <a:t>, Viktor K., et al. "On the nature of seizure dynamics." Brain 137.8 (2014): 2210-2230.</a:t>
            </a:r>
          </a:p>
        </p:txBody>
      </p:sp>
    </p:spTree>
    <p:extLst>
      <p:ext uri="{BB962C8B-B14F-4D97-AF65-F5344CB8AC3E}">
        <p14:creationId xmlns:p14="http://schemas.microsoft.com/office/powerpoint/2010/main" val="1423311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06E19-FC33-D14F-B2A1-C9CE38CDA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have already met a </a:t>
            </a:r>
            <a:r>
              <a:rPr lang="en-US" dirty="0" err="1"/>
              <a:t>Hopf</a:t>
            </a:r>
            <a:r>
              <a:rPr lang="en-US" dirty="0"/>
              <a:t> bifurcation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EE489-4C68-204E-945C-05459F84B1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did the previous practical session, you may remember: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8565B-0561-0142-96B8-8E7FB70BB6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639646"/>
            <a:ext cx="9829800" cy="945173"/>
          </a:xfrm>
          <a:prstGeom prst="rect">
            <a:avLst/>
          </a:prstGeom>
        </p:spPr>
      </p:pic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79D2CEF-82C7-104D-ADA5-8F692E3FE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285" y="3584819"/>
            <a:ext cx="4074715" cy="3301924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33008395-7137-6F43-A3FF-1349BD570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700" y="3595489"/>
            <a:ext cx="4074714" cy="330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11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epilepsy?</a:t>
            </a:r>
          </a:p>
          <a:p>
            <a:pPr lvl="1"/>
            <a:r>
              <a:rPr lang="en-US" dirty="0"/>
              <a:t>Epilepsy is a brain disorder characterized by recurrent and unpredictable seizures. </a:t>
            </a:r>
          </a:p>
          <a:p>
            <a:endParaRPr lang="en-US" dirty="0"/>
          </a:p>
          <a:p>
            <a:r>
              <a:rPr lang="en-US" dirty="0"/>
              <a:t>What is a seizure?</a:t>
            </a:r>
          </a:p>
          <a:p>
            <a:pPr lvl="1"/>
            <a:r>
              <a:rPr lang="en-US" dirty="0"/>
              <a:t>A seizure is a “a transient occurrence of signs and/or symptoms due to abnormal excessive or synchronous neuronal activity in the brain.” 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Fisher, Robert S., et al. "Epileptic seizures and epilepsy: definitions proposed by the International League Against Epilepsy (ILAE) and the International Bureau for Epilepsy (IBE)." </a:t>
            </a:r>
            <a:r>
              <a:rPr lang="en-US" sz="1400" i="1" dirty="0"/>
              <a:t>Epilepsia</a:t>
            </a:r>
            <a:r>
              <a:rPr lang="en-US" sz="1400" dirty="0"/>
              <a:t> 46.4 (2005): 470-472.</a:t>
            </a:r>
          </a:p>
        </p:txBody>
      </p:sp>
    </p:spTree>
    <p:extLst>
      <p:ext uri="{BB962C8B-B14F-4D97-AF65-F5344CB8AC3E}">
        <p14:creationId xmlns:p14="http://schemas.microsoft.com/office/powerpoint/2010/main" val="156865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8E0C3-BED0-7348-9C88-D3C86AA2B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our phase oscillator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5B519-404D-FD41-B67C-B3C085FA6D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To summarize, the theta model allows us to simulate</a:t>
                </a:r>
              </a:p>
              <a:p>
                <a:pPr lvl="1"/>
                <a:r>
                  <a:rPr lang="en-US" dirty="0"/>
                  <a:t>a steady state                    a ‘normal state’</a:t>
                </a:r>
              </a:p>
              <a:p>
                <a:pPr lvl="1"/>
                <a:r>
                  <a:rPr lang="en-US" dirty="0"/>
                  <a:t>an oscillatory state           a ‘seizure state’</a:t>
                </a:r>
              </a:p>
              <a:p>
                <a:pPr marL="530352" lvl="1" indent="0">
                  <a:buNone/>
                </a:pPr>
                <a:endParaRPr lang="en-US" dirty="0"/>
              </a:p>
              <a:p>
                <a:r>
                  <a:rPr lang="en-US" dirty="0"/>
                  <a:t>To make the model more useful, it is convenient to add a mechanism of seizure transitions.</a:t>
                </a:r>
              </a:p>
              <a:p>
                <a:r>
                  <a:rPr lang="en-US" dirty="0"/>
                  <a:t>One way is to make the current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noisy: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i="1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0A5B519-404D-FD41-B67C-B3C085FA6D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286000"/>
                <a:ext cx="9601200" cy="3886200"/>
              </a:xfrm>
              <a:blipFill>
                <a:blip r:embed="rId2"/>
                <a:stretch>
                  <a:fillRect l="-661" t="-13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F6D0FF8E-05FC-564D-B98D-1F79DB2340EF}"/>
              </a:ext>
            </a:extLst>
          </p:cNvPr>
          <p:cNvSpPr/>
          <p:nvPr/>
        </p:nvSpPr>
        <p:spPr>
          <a:xfrm>
            <a:off x="4216998" y="2771439"/>
            <a:ext cx="785308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2755373F-C812-E44B-8D3A-E7BD4B9A935B}"/>
              </a:ext>
            </a:extLst>
          </p:cNvPr>
          <p:cNvSpPr/>
          <p:nvPr/>
        </p:nvSpPr>
        <p:spPr>
          <a:xfrm>
            <a:off x="4550484" y="3111650"/>
            <a:ext cx="451822" cy="2151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89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F27A8-C445-C245-AB94-49F0C5B7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noisy phase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2B095-121E-C54E-AED4-E0F833138B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760226" cy="3581400"/>
          </a:xfrm>
        </p:spPr>
        <p:txBody>
          <a:bodyPr>
            <a:normAutofit/>
          </a:bodyPr>
          <a:lstStyle/>
          <a:p>
            <a:r>
              <a:rPr lang="en-US" dirty="0"/>
              <a:t>What are the consequences of a noisy current?          </a:t>
            </a:r>
            <a:endParaRPr lang="en-US" i="0" dirty="0"/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r>
              <a:rPr lang="en-US" i="0" dirty="0"/>
              <a:t>In the steady state:</a:t>
            </a:r>
          </a:p>
          <a:p>
            <a:pPr marL="530352" lvl="1" indent="0">
              <a:buNone/>
            </a:pPr>
            <a:endParaRPr lang="en-US" i="0" dirty="0"/>
          </a:p>
          <a:p>
            <a:pPr marL="530352" lvl="1" indent="0">
              <a:buNone/>
            </a:pPr>
            <a:endParaRPr lang="en-US" i="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DCE66E-7811-DB41-B514-BEFC13FC79A8}"/>
              </a:ext>
            </a:extLst>
          </p:cNvPr>
          <p:cNvSpPr txBox="1"/>
          <p:nvPr/>
        </p:nvSpPr>
        <p:spPr>
          <a:xfrm>
            <a:off x="6536828" y="5981700"/>
            <a:ext cx="3178562" cy="646331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more detail in the practical session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FD52DC-D1A5-8C4B-B7C7-2BE16393B003}"/>
                  </a:ext>
                </a:extLst>
              </p:cNvPr>
              <p:cNvSpPr/>
              <p:nvPr/>
            </p:nvSpPr>
            <p:spPr>
              <a:xfrm>
                <a:off x="7257826" y="2157186"/>
                <a:ext cx="412536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GB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GB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func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0FD52DC-D1A5-8C4B-B7C7-2BE16393B0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26" y="2157186"/>
                <a:ext cx="4125360" cy="618246"/>
              </a:xfrm>
              <a:prstGeom prst="rect">
                <a:avLst/>
              </a:prstGeom>
              <a:blipFill>
                <a:blip r:embed="rId2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9EFECA2-9AE9-674E-AFD0-EBEDF5CC0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181" y="2889732"/>
            <a:ext cx="3997064" cy="299779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57B4AB00-897B-1240-AD90-1DB77B1B5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9401" y="2941064"/>
            <a:ext cx="3901780" cy="292633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B3E4C29-8409-9C4F-B7E9-DABC02F50903}"/>
              </a:ext>
            </a:extLst>
          </p:cNvPr>
          <p:cNvSpPr txBox="1"/>
          <p:nvPr/>
        </p:nvSpPr>
        <p:spPr>
          <a:xfrm>
            <a:off x="2506532" y="3539267"/>
            <a:ext cx="174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interictal spikes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1DEA3FA-3654-C244-AC23-E092C9C5A23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4253181" y="3539267"/>
            <a:ext cx="1297765" cy="184666"/>
          </a:xfrm>
          <a:prstGeom prst="straightConnector1">
            <a:avLst/>
          </a:prstGeom>
          <a:ln w="25400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A94F5359-826E-E643-BE47-A53ADCFB6718}"/>
              </a:ext>
            </a:extLst>
          </p:cNvPr>
          <p:cNvSpPr txBox="1"/>
          <p:nvPr/>
        </p:nvSpPr>
        <p:spPr>
          <a:xfrm>
            <a:off x="1371600" y="4204191"/>
            <a:ext cx="2409713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What’s the origin of these spikes?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E5D66-D74E-C946-85A2-6FD4459A018C}"/>
                  </a:ext>
                </a:extLst>
              </p:cNvPr>
              <p:cNvSpPr txBox="1"/>
              <p:nvPr/>
            </p:nvSpPr>
            <p:spPr>
              <a:xfrm>
                <a:off x="1120240" y="5159513"/>
                <a:ext cx="2940485" cy="707886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What happens if we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closer to zero?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C1E5D66-D74E-C946-85A2-6FD4459A01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240" y="5159513"/>
                <a:ext cx="2940485" cy="707886"/>
              </a:xfrm>
              <a:prstGeom prst="rect">
                <a:avLst/>
              </a:prstGeom>
              <a:blipFill>
                <a:blip r:embed="rId5"/>
                <a:stretch>
                  <a:fillRect t="-3509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FD8B07-1C21-334F-8C7F-6A9CE6DB1A09}"/>
                  </a:ext>
                </a:extLst>
              </p:cNvPr>
              <p:cNvSpPr txBox="1"/>
              <p:nvPr/>
            </p:nvSpPr>
            <p:spPr>
              <a:xfrm>
                <a:off x="9120196" y="4016447"/>
                <a:ext cx="2411308" cy="8956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GB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PT" b="0" i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en-GB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1+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num>
                                <m:den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GB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5FD8B07-1C21-334F-8C7F-6A9CE6DB1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0196" y="4016447"/>
                <a:ext cx="2411308" cy="8956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93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0" grpId="0"/>
      <p:bldP spid="17" grpId="0" animBg="1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DF915-C714-524E-9FF2-99828FDBD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noisy phase oscillator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1C66F4-C106-FB49-A5C7-E4EFF34EBC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consequences on the oscillations: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12170B3-6748-974D-B0A2-C542EA9F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986" y="2710639"/>
            <a:ext cx="4412214" cy="3309161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5255E0F-01DC-E642-93CC-278D9E809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186" y="2710639"/>
            <a:ext cx="4412214" cy="330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439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03F66-B235-7145-8B68-B0A08DAB47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we do with our oscillator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01829E-EB98-2B47-B3F2-8736EA06B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/>
              <a:t>We can use it to represent the brain activity at one brain region</a:t>
            </a:r>
          </a:p>
          <a:p>
            <a:r>
              <a:rPr lang="en-US" dirty="0"/>
              <a:t>Since we are interested in </a:t>
            </a:r>
            <a:r>
              <a:rPr lang="en-US" b="1" dirty="0"/>
              <a:t>brain networks</a:t>
            </a:r>
            <a:r>
              <a:rPr lang="en-US" dirty="0"/>
              <a:t>, we need to consider multiple brain regions and consequently multiple oscillators. </a:t>
            </a:r>
          </a:p>
          <a:p>
            <a:endParaRPr lang="en-US" dirty="0"/>
          </a:p>
          <a:p>
            <a:r>
              <a:rPr lang="en-US" dirty="0"/>
              <a:t>If we consider two regions (A and B), we have two ODEs: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do we need so that the two oscillators interact with each other?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F8AC00-C3E1-8240-966F-A0F4117F2348}"/>
                  </a:ext>
                </a:extLst>
              </p:cNvPr>
              <p:cNvSpPr/>
              <p:nvPr/>
            </p:nvSpPr>
            <p:spPr>
              <a:xfrm>
                <a:off x="4059061" y="4380922"/>
                <a:ext cx="4107599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58F8AC00-C3E1-8240-966F-A0F4117F23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061" y="4380922"/>
                <a:ext cx="4107599" cy="414472"/>
              </a:xfrm>
              <a:prstGeom prst="rect">
                <a:avLst/>
              </a:prstGeom>
              <a:blipFill>
                <a:blip r:embed="rId2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1CADA5-D669-4D47-8DF7-5B7BEEE3D9EB}"/>
                  </a:ext>
                </a:extLst>
              </p:cNvPr>
              <p:cNvSpPr/>
              <p:nvPr/>
            </p:nvSpPr>
            <p:spPr>
              <a:xfrm>
                <a:off x="4047782" y="4909694"/>
                <a:ext cx="4184287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E1CADA5-D669-4D47-8DF7-5B7BEEE3D9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7782" y="4909694"/>
                <a:ext cx="4184287" cy="414472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28A32-BD2F-7B4B-A0ED-2B8AEE0EA1E8}"/>
                  </a:ext>
                </a:extLst>
              </p:cNvPr>
              <p:cNvSpPr/>
              <p:nvPr/>
            </p:nvSpPr>
            <p:spPr>
              <a:xfrm>
                <a:off x="9535094" y="5482910"/>
                <a:ext cx="2397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),…)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A128A32-BD2F-7B4B-A0ED-2B8AEE0EA1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094" y="5482910"/>
                <a:ext cx="2397003" cy="400110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A1DF35-DBEF-214E-A49F-B63DA5E2D50E}"/>
                  </a:ext>
                </a:extLst>
              </p:cNvPr>
              <p:cNvSpPr/>
              <p:nvPr/>
            </p:nvSpPr>
            <p:spPr>
              <a:xfrm>
                <a:off x="9535093" y="5997320"/>
                <a:ext cx="239700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),…)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EA1DF35-DBEF-214E-A49F-B63DA5E2D5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5093" y="5997320"/>
                <a:ext cx="2397003" cy="400110"/>
              </a:xfrm>
              <a:prstGeom prst="rect">
                <a:avLst/>
              </a:prstGeom>
              <a:blipFill>
                <a:blip r:embed="rId5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47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6C7C1-8E21-4E42-8574-5BFBDD24F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interacting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B93869-76E4-2240-B9AD-28A2BADAC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shall we make the two oscillators to interact? </a:t>
            </a:r>
          </a:p>
          <a:p>
            <a:r>
              <a:rPr lang="en-US" dirty="0"/>
              <a:t>A simple way is to assume one can ‘excite’ the other with its output: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Therefore, we get the two following SDEs: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03C97C-8288-344B-97C3-2C39E922AAB9}"/>
                  </a:ext>
                </a:extLst>
              </p:cNvPr>
              <p:cNvSpPr/>
              <p:nvPr/>
            </p:nvSpPr>
            <p:spPr>
              <a:xfrm>
                <a:off x="3775197" y="3228945"/>
                <a:ext cx="424802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C03C97C-8288-344B-97C3-2C39E922A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97" y="3228945"/>
                <a:ext cx="4248022" cy="400110"/>
              </a:xfrm>
              <a:prstGeom prst="rect">
                <a:avLst/>
              </a:prstGeom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B408B-772A-EE48-9CD8-878B8956B2F1}"/>
                  </a:ext>
                </a:extLst>
              </p:cNvPr>
              <p:cNvSpPr/>
              <p:nvPr/>
            </p:nvSpPr>
            <p:spPr>
              <a:xfrm>
                <a:off x="3775193" y="3629055"/>
                <a:ext cx="414087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EAB408B-772A-EE48-9CD8-878B8956B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5193" y="3629055"/>
                <a:ext cx="4140877" cy="400110"/>
              </a:xfrm>
              <a:prstGeom prst="rect">
                <a:avLst/>
              </a:prstGeom>
              <a:blipFill>
                <a:blip r:embed="rId3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7C82C-5B20-BD47-BD7D-16458785BC60}"/>
                  </a:ext>
                </a:extLst>
              </p:cNvPr>
              <p:cNvSpPr/>
              <p:nvPr/>
            </p:nvSpPr>
            <p:spPr>
              <a:xfrm>
                <a:off x="3144662" y="5038071"/>
                <a:ext cx="6822189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acc>
                    <m:r>
                      <a:rPr lang="en-GB" sz="2000" i="1">
                        <a:latin typeface="Cambria Math" panose="02040503050406030204" pitchFamily="18" charset="0"/>
                      </a:rPr>
                      <m:t>=1−</m:t>
                    </m:r>
                    <m:func>
                      <m:func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e>
                    </m:func>
                    <m:r>
                      <a:rPr lang="en-GB" sz="2000" i="1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unc>
                          <m:funcPr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sz="2000">
                                <a:latin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GB" sz="2000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sub>
                            </m:sSub>
                          </m:e>
                        </m:func>
                      </m:e>
                    </m:d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PT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pt-PT" sz="2000" i="1">
                        <a:latin typeface="Cambria Math" panose="02040503050406030204" pitchFamily="18" charset="0"/>
                      </a:rPr>
                      <m:t>𝜉</m:t>
                    </m:r>
                    <m:d>
                      <m:d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pt-PT" sz="2000" i="1">
                        <a:latin typeface="Cambria Math" panose="02040503050406030204" pitchFamily="18" charset="0"/>
                      </a:rPr>
                      <m:t>+1−</m:t>
                    </m:r>
                    <m:func>
                      <m:func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PT" sz="200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PT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pt-PT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sz="2000" dirty="0"/>
                  <a:t>]</a:t>
                </a: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7A7C82C-5B20-BD47-BD7D-16458785BC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662" y="5038071"/>
                <a:ext cx="6822189" cy="414857"/>
              </a:xfrm>
              <a:prstGeom prst="rect">
                <a:avLst/>
              </a:prstGeom>
              <a:blipFill>
                <a:blip r:embed="rId4"/>
                <a:stretch>
                  <a:fillRect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0D2376-3814-5B47-B2AA-0A58AE9366D2}"/>
                  </a:ext>
                </a:extLst>
              </p:cNvPr>
              <p:cNvSpPr/>
              <p:nvPr/>
            </p:nvSpPr>
            <p:spPr>
              <a:xfrm>
                <a:off x="3079593" y="5566843"/>
                <a:ext cx="6831935" cy="4148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+1−</m:t>
                      </m:r>
                      <m:func>
                        <m:func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PT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pt-PT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CB0D2376-3814-5B47-B2AA-0A58AE936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9593" y="5566843"/>
                <a:ext cx="6831935" cy="414857"/>
              </a:xfrm>
              <a:prstGeom prst="rect">
                <a:avLst/>
              </a:prstGeom>
              <a:blipFill>
                <a:blip r:embed="rId5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87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ird&#10;&#10;Description automatically generated">
            <a:extLst>
              <a:ext uri="{FF2B5EF4-FFF2-40B4-BE49-F238E27FC236}">
                <a16:creationId xmlns:a16="http://schemas.microsoft.com/office/drawing/2014/main" id="{86DE9292-E730-9843-AD53-D576EDCC0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0832" y="1241164"/>
            <a:ext cx="5171913" cy="26924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407F9F-9EB8-EE4C-88F5-C4226001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interacting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C1588-D24E-D441-B110-5E74BA4FD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Their dynamics can be correlated: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… or not: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E3FC88-BBFA-004A-AE7B-D993D86D4C15}"/>
              </a:ext>
            </a:extLst>
          </p:cNvPr>
          <p:cNvSpPr txBox="1"/>
          <p:nvPr/>
        </p:nvSpPr>
        <p:spPr>
          <a:xfrm>
            <a:off x="2756495" y="5467290"/>
            <a:ext cx="2755305" cy="70788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000" dirty="0"/>
              <a:t>What defines whether they are correlated?</a:t>
            </a:r>
          </a:p>
        </p:txBody>
      </p:sp>
      <p:pic>
        <p:nvPicPr>
          <p:cNvPr id="12" name="Picture 11" descr="A picture containing sitting, full, boat, photo&#10;&#10;Description automatically generated">
            <a:extLst>
              <a:ext uri="{FF2B5EF4-FFF2-40B4-BE49-F238E27FC236}">
                <a16:creationId xmlns:a16="http://schemas.microsoft.com/office/drawing/2014/main" id="{BF2106CC-EF92-4B42-A914-F405F2E12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32" y="4010084"/>
            <a:ext cx="5171913" cy="269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707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4ED8B-D9E9-7640-94D6-B66A940F3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707315"/>
            <a:ext cx="9601200" cy="1485900"/>
          </a:xfrm>
        </p:spPr>
        <p:txBody>
          <a:bodyPr/>
          <a:lstStyle/>
          <a:p>
            <a:r>
              <a:rPr lang="en-US" dirty="0"/>
              <a:t>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E6D97-09F6-964C-8FE5-F75007113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brain has more than two regions… </a:t>
            </a:r>
          </a:p>
          <a:p>
            <a:r>
              <a:rPr lang="en-US" dirty="0"/>
              <a:t>N interacting regions can be represented by N theta oscillators: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378FDF-0BE1-6741-919F-4FAB37684E68}"/>
                  </a:ext>
                </a:extLst>
              </p:cNvPr>
              <p:cNvSpPr/>
              <p:nvPr/>
            </p:nvSpPr>
            <p:spPr>
              <a:xfrm>
                <a:off x="2907993" y="3306090"/>
                <a:ext cx="7445756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000" b="0" i="0" smtClean="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pt-PT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6378FDF-0BE1-6741-919F-4FAB37684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93" y="3306090"/>
                <a:ext cx="7445756" cy="414472"/>
              </a:xfrm>
              <a:prstGeom prst="rect">
                <a:avLst/>
              </a:prstGeom>
              <a:blipFill>
                <a:blip r:embed="rId2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43AE42-F285-6B47-A3B9-3AE9666561B5}"/>
                  </a:ext>
                </a:extLst>
              </p:cNvPr>
              <p:cNvSpPr/>
              <p:nvPr/>
            </p:nvSpPr>
            <p:spPr>
              <a:xfrm>
                <a:off x="2907993" y="3885622"/>
                <a:ext cx="7541167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843AE42-F285-6B47-A3B9-3AE9666561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7993" y="3885622"/>
                <a:ext cx="7541167" cy="414472"/>
              </a:xfrm>
              <a:prstGeom prst="rect">
                <a:avLst/>
              </a:prstGeom>
              <a:blipFill>
                <a:blip r:embed="rId3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8B57BD-A529-7043-8B6F-CCED41956322}"/>
                  </a:ext>
                </a:extLst>
              </p:cNvPr>
              <p:cNvSpPr/>
              <p:nvPr/>
            </p:nvSpPr>
            <p:spPr>
              <a:xfrm>
                <a:off x="2904407" y="4866484"/>
                <a:ext cx="7959230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d>
                        <m:d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PT" sz="2000">
                          <a:latin typeface="Cambria Math" panose="02040503050406030204" pitchFamily="18" charset="0"/>
                        </a:rPr>
                        <m:t>where</m:t>
                      </m:r>
                      <m:r>
                        <a:rPr lang="pt-PT" sz="200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000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pt-PT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9E8B57BD-A529-7043-8B6F-CCED419563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407" y="4866484"/>
                <a:ext cx="7959230" cy="414472"/>
              </a:xfrm>
              <a:prstGeom prst="rect">
                <a:avLst/>
              </a:prstGeom>
              <a:blipFill>
                <a:blip r:embed="rId4"/>
                <a:stretch>
                  <a:fillRect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291C4F-2F70-5E48-AC47-719CA5B8A415}"/>
                  </a:ext>
                </a:extLst>
              </p:cNvPr>
              <p:cNvSpPr/>
              <p:nvPr/>
            </p:nvSpPr>
            <p:spPr>
              <a:xfrm>
                <a:off x="5077273" y="4392879"/>
                <a:ext cx="441146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00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E291C4F-2F70-5E48-AC47-719CA5B8A4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7273" y="4392879"/>
                <a:ext cx="441146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389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85B5D-46C6-524E-815D-AD1927FEA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BC534-10B8-054B-937B-3111695CF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all oscillators interact with all other oscillators, then: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is a special case when the underlying network is fully connected: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758713-3BE0-3F4A-845D-697B355EC540}"/>
                  </a:ext>
                </a:extLst>
              </p:cNvPr>
              <p:cNvSpPr/>
              <p:nvPr/>
            </p:nvSpPr>
            <p:spPr>
              <a:xfrm>
                <a:off x="2409555" y="2790258"/>
                <a:ext cx="3946273" cy="4144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GB" sz="2000" i="1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00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sSub>
                            <m:sSub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func>
                      <m:r>
                        <a:rPr lang="en-GB" sz="20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GB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200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d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758713-3BE0-3F4A-845D-697B355EC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9555" y="2790258"/>
                <a:ext cx="3946273" cy="414472"/>
              </a:xfrm>
              <a:prstGeom prst="rect">
                <a:avLst/>
              </a:prstGeom>
              <a:blipFill>
                <a:blip r:embed="rId2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ball, food, room&#10;&#10;Description automatically generated">
            <a:extLst>
              <a:ext uri="{FF2B5EF4-FFF2-40B4-BE49-F238E27FC236}">
                <a16:creationId xmlns:a16="http://schemas.microsoft.com/office/drawing/2014/main" id="{BB3EF584-EB6C-214B-B395-CCFA2C006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808" y="4528970"/>
            <a:ext cx="2315036" cy="20816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35CD88-8A50-084A-9A22-1538570C0196}"/>
              </a:ext>
            </a:extLst>
          </p:cNvPr>
          <p:cNvSpPr txBox="1"/>
          <p:nvPr/>
        </p:nvSpPr>
        <p:spPr>
          <a:xfrm>
            <a:off x="7325958" y="4668819"/>
            <a:ext cx="42169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network is a set of nodes connected by links </a:t>
            </a:r>
          </a:p>
          <a:p>
            <a:endParaRPr lang="en-US" sz="2000" dirty="0"/>
          </a:p>
          <a:p>
            <a:r>
              <a:rPr lang="en-US" sz="2000" dirty="0"/>
              <a:t>Network = graph</a:t>
            </a:r>
          </a:p>
          <a:p>
            <a:r>
              <a:rPr lang="en-US" sz="2000" dirty="0"/>
              <a:t>Node=vertex </a:t>
            </a:r>
          </a:p>
          <a:p>
            <a:r>
              <a:rPr lang="en-US" sz="2000" dirty="0"/>
              <a:t>Connection/link = edge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368D8F-2004-C942-AD33-B72429BE77D0}"/>
                  </a:ext>
                </a:extLst>
              </p:cNvPr>
              <p:cNvSpPr txBox="1"/>
              <p:nvPr/>
            </p:nvSpPr>
            <p:spPr>
              <a:xfrm>
                <a:off x="2145687" y="3177006"/>
                <a:ext cx="4687157" cy="7958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P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i="1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i="1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pt-PT" i="1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pt-PT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PT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pt-PT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pt-PT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7368D8F-2004-C942-AD33-B72429BE77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687" y="3177006"/>
                <a:ext cx="4687157" cy="795859"/>
              </a:xfrm>
              <a:prstGeom prst="rect">
                <a:avLst/>
              </a:prstGeom>
              <a:blipFill>
                <a:blip r:embed="rId4"/>
                <a:stretch>
                  <a:fillRect t="-115625" b="-15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0783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90DC4B-F51D-5E42-B421-DF1B70C3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network of oscillators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FEA58-4A86-E64B-9FDD-CAD321F5BF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599" y="2285999"/>
                <a:ext cx="9988475" cy="439449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if nodes (i.e. oscillators) are connected at random?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matrix </a:t>
                </a:r>
                <a14:m>
                  <m:oMath xmlns:m="http://schemas.openxmlformats.org/officeDocument/2006/math">
                    <m:r>
                      <a:rPr lang="pt-PT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allow us to define whether node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is connected to </a:t>
                </a:r>
                <a14:m>
                  <m:oMath xmlns:m="http://schemas.openxmlformats.org/officeDocument/2006/math">
                    <m:r>
                      <a:rPr lang="pt-PT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i="0" dirty="0"/>
                  <a:t>If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i="0" dirty="0"/>
                  <a:t> is connected to </a:t>
                </a:r>
                <a14:m>
                  <m:oMath xmlns:m="http://schemas.openxmlformats.org/officeDocument/2006/math">
                    <m:r>
                      <a:rPr lang="pt-PT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i="0" dirty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i="0" dirty="0"/>
                  <a:t>Otherwise,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>
                        <a:latin typeface="Cambria Math" panose="02040503050406030204" pitchFamily="18" charset="0"/>
                      </a:rPr>
                      <m:t>=</m:t>
                    </m:r>
                    <m:r>
                      <a:rPr lang="pt-PT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pt-PT" b="1" i="1">
                        <a:latin typeface="Cambria Math" panose="02040503050406030204" pitchFamily="18" charset="0"/>
                      </a:rPr>
                      <m:t>𝑨</m:t>
                    </m:r>
                    <m:r>
                      <a:rPr lang="pt-PT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0" dirty="0"/>
                  <a:t> is called the adjacency matrix of the network</a:t>
                </a:r>
              </a:p>
              <a:p>
                <a:pPr lvl="1"/>
                <a:r>
                  <a:rPr lang="en-US" i="0" dirty="0"/>
                  <a:t>It is a square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PT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i="0" dirty="0"/>
                  <a:t>, where each element refers to a possible connection</a:t>
                </a:r>
              </a:p>
              <a:p>
                <a:pPr lvl="1"/>
                <a:r>
                  <a:rPr lang="en-US" i="0" dirty="0"/>
                  <a:t>Diagonal elements,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PT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0" dirty="0"/>
                  <a:t>, correspond to self-connections, which we do not consider</a:t>
                </a:r>
              </a:p>
              <a:p>
                <a:pPr lvl="1"/>
                <a:endParaRPr lang="en-US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61FEA58-4A86-E64B-9FDD-CAD321F5BF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599" y="2285999"/>
                <a:ext cx="9988475" cy="4394499"/>
              </a:xfrm>
              <a:blipFill>
                <a:blip r:embed="rId2"/>
                <a:stretch>
                  <a:fillRect l="-636" t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C73D6E-60D0-0B4E-B0BB-DF6709FD979D}"/>
                  </a:ext>
                </a:extLst>
              </p:cNvPr>
              <p:cNvSpPr/>
              <p:nvPr/>
            </p:nvSpPr>
            <p:spPr>
              <a:xfrm>
                <a:off x="2429983" y="2830556"/>
                <a:ext cx="5200783" cy="8740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(1−</m:t>
                          </m:r>
                          <m:func>
                            <m:func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1C73D6E-60D0-0B4E-B0BB-DF6709FD97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983" y="2830556"/>
                <a:ext cx="5200783" cy="874085"/>
              </a:xfrm>
              <a:prstGeom prst="rect">
                <a:avLst/>
              </a:prstGeom>
              <a:blipFill>
                <a:blip r:embed="rId3"/>
                <a:stretch>
                  <a:fillRect t="-118571" b="-16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14762A82-DF33-3A47-824A-C875477E228E}"/>
              </a:ext>
            </a:extLst>
          </p:cNvPr>
          <p:cNvSpPr/>
          <p:nvPr/>
        </p:nvSpPr>
        <p:spPr>
          <a:xfrm>
            <a:off x="5021133" y="2988251"/>
            <a:ext cx="494852" cy="49485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CFCD8A1-5A2A-3D46-B3A7-31B98736E8C6}"/>
              </a:ext>
            </a:extLst>
          </p:cNvPr>
          <p:cNvSpPr/>
          <p:nvPr/>
        </p:nvSpPr>
        <p:spPr>
          <a:xfrm>
            <a:off x="9580580" y="253709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CCBF3C-88CB-6041-8E0E-A25432082E31}"/>
              </a:ext>
            </a:extLst>
          </p:cNvPr>
          <p:cNvSpPr/>
          <p:nvPr/>
        </p:nvSpPr>
        <p:spPr>
          <a:xfrm>
            <a:off x="10426848" y="253709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7BE73EA-74F0-2C42-A669-23F172F7F668}"/>
              </a:ext>
            </a:extLst>
          </p:cNvPr>
          <p:cNvSpPr/>
          <p:nvPr/>
        </p:nvSpPr>
        <p:spPr>
          <a:xfrm>
            <a:off x="9096082" y="1047085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C4CEA81-247D-3443-95A4-F40000263B2B}"/>
              </a:ext>
            </a:extLst>
          </p:cNvPr>
          <p:cNvSpPr/>
          <p:nvPr/>
        </p:nvSpPr>
        <p:spPr>
          <a:xfrm>
            <a:off x="9580580" y="1778569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2398161-D621-AE43-A776-4E3A38B95799}"/>
              </a:ext>
            </a:extLst>
          </p:cNvPr>
          <p:cNvSpPr/>
          <p:nvPr/>
        </p:nvSpPr>
        <p:spPr>
          <a:xfrm>
            <a:off x="10426848" y="1778569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99A5361-6996-8F40-8DC8-E3E1A21C3334}"/>
              </a:ext>
            </a:extLst>
          </p:cNvPr>
          <p:cNvSpPr/>
          <p:nvPr/>
        </p:nvSpPr>
        <p:spPr>
          <a:xfrm>
            <a:off x="10865222" y="1047084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529153D-E9AD-DA4C-934E-87B77BB73B95}"/>
              </a:ext>
            </a:extLst>
          </p:cNvPr>
          <p:cNvCxnSpPr>
            <a:stCxn id="17" idx="5"/>
            <a:endCxn id="22" idx="0"/>
          </p:cNvCxnSpPr>
          <p:nvPr/>
        </p:nvCxnSpPr>
        <p:spPr>
          <a:xfrm>
            <a:off x="10002963" y="676091"/>
            <a:ext cx="671311" cy="1102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225E94D-852F-C54B-B3B0-C9E81C2A7D29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9569447" y="1294510"/>
            <a:ext cx="1295775" cy="152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4E1B693-F8BB-774A-BA60-29BFC6B8540C}"/>
              </a:ext>
            </a:extLst>
          </p:cNvPr>
          <p:cNvCxnSpPr>
            <a:cxnSpLocks/>
            <a:stCxn id="21" idx="6"/>
            <a:endCxn id="22" idx="2"/>
          </p:cNvCxnSpPr>
          <p:nvPr/>
        </p:nvCxnSpPr>
        <p:spPr>
          <a:xfrm>
            <a:off x="10075432" y="2025995"/>
            <a:ext cx="351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656ECCE-C52F-FA40-B587-C95567985CE7}"/>
              </a:ext>
            </a:extLst>
          </p:cNvPr>
          <p:cNvCxnSpPr>
            <a:cxnSpLocks/>
            <a:stCxn id="21" idx="0"/>
            <a:endCxn id="17" idx="4"/>
          </p:cNvCxnSpPr>
          <p:nvPr/>
        </p:nvCxnSpPr>
        <p:spPr>
          <a:xfrm flipV="1">
            <a:off x="9828006" y="748560"/>
            <a:ext cx="0" cy="1030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605C299-F45E-A44D-BAA8-CDADF5137134}"/>
              </a:ext>
            </a:extLst>
          </p:cNvPr>
          <p:cNvCxnSpPr>
            <a:cxnSpLocks/>
            <a:stCxn id="20" idx="6"/>
            <a:endCxn id="19" idx="3"/>
          </p:cNvCxnSpPr>
          <p:nvPr/>
        </p:nvCxnSpPr>
        <p:spPr>
          <a:xfrm flipV="1">
            <a:off x="9590934" y="676091"/>
            <a:ext cx="908383" cy="61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50CC830-D071-D04B-9083-95D38DC9174B}"/>
              </a:ext>
            </a:extLst>
          </p:cNvPr>
          <p:cNvSpPr txBox="1"/>
          <p:nvPr/>
        </p:nvSpPr>
        <p:spPr>
          <a:xfrm>
            <a:off x="9666015" y="316468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AE9CBDB-6AD6-6E4D-BB38-83ED538DCB29}"/>
              </a:ext>
            </a:extLst>
          </p:cNvPr>
          <p:cNvSpPr txBox="1"/>
          <p:nvPr/>
        </p:nvSpPr>
        <p:spPr>
          <a:xfrm>
            <a:off x="10530019" y="311441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6B845C8-D6EF-BF43-AF98-BAECF7C0EB94}"/>
              </a:ext>
            </a:extLst>
          </p:cNvPr>
          <p:cNvSpPr txBox="1"/>
          <p:nvPr/>
        </p:nvSpPr>
        <p:spPr>
          <a:xfrm>
            <a:off x="10967419" y="1125086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15FD59-10BD-E24E-BCBC-7CD8571A8BE9}"/>
              </a:ext>
            </a:extLst>
          </p:cNvPr>
          <p:cNvSpPr txBox="1"/>
          <p:nvPr/>
        </p:nvSpPr>
        <p:spPr>
          <a:xfrm>
            <a:off x="10529045" y="1834596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462645-E033-8E4F-B942-F57815ADA141}"/>
              </a:ext>
            </a:extLst>
          </p:cNvPr>
          <p:cNvSpPr txBox="1"/>
          <p:nvPr/>
        </p:nvSpPr>
        <p:spPr>
          <a:xfrm>
            <a:off x="9666015" y="1860053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D02ED6-318F-1E4F-BE9D-E5FEB0D402DC}"/>
              </a:ext>
            </a:extLst>
          </p:cNvPr>
          <p:cNvSpPr txBox="1"/>
          <p:nvPr/>
        </p:nvSpPr>
        <p:spPr>
          <a:xfrm>
            <a:off x="9183964" y="1117465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D9989-29A0-514D-84DB-C8F69E304711}"/>
              </a:ext>
            </a:extLst>
          </p:cNvPr>
          <p:cNvSpPr txBox="1"/>
          <p:nvPr/>
        </p:nvSpPr>
        <p:spPr>
          <a:xfrm>
            <a:off x="9096082" y="2343684"/>
            <a:ext cx="33336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0     0     0     1     1     0</a:t>
            </a:r>
          </a:p>
          <a:p>
            <a:r>
              <a:rPr lang="en-US" dirty="0"/>
              <a:t>     0     0     0     0     0     1</a:t>
            </a:r>
          </a:p>
          <a:p>
            <a:r>
              <a:rPr lang="en-US" dirty="0"/>
              <a:t>     0     0     0     0     0     1</a:t>
            </a:r>
          </a:p>
          <a:p>
            <a:r>
              <a:rPr lang="en-US" dirty="0"/>
              <a:t>     1     0     0     0     1     0</a:t>
            </a:r>
          </a:p>
          <a:p>
            <a:r>
              <a:rPr lang="en-US" dirty="0"/>
              <a:t>     1     0     0     1     0     0</a:t>
            </a:r>
          </a:p>
          <a:p>
            <a:r>
              <a:rPr lang="en-US" dirty="0"/>
              <a:t>     0     1     1     0     0     0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B7153B-6835-1548-9281-168420EB34FA}"/>
                  </a:ext>
                </a:extLst>
              </p:cNvPr>
              <p:cNvSpPr txBox="1"/>
              <p:nvPr/>
            </p:nvSpPr>
            <p:spPr>
              <a:xfrm>
                <a:off x="8616726" y="2973449"/>
                <a:ext cx="726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B7153B-6835-1548-9281-168420EB34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6726" y="2973449"/>
                <a:ext cx="72678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Double Bracket 15">
            <a:extLst>
              <a:ext uri="{FF2B5EF4-FFF2-40B4-BE49-F238E27FC236}">
                <a16:creationId xmlns:a16="http://schemas.microsoft.com/office/drawing/2014/main" id="{F16B63E6-662F-7F45-AF4D-C046F2E568D2}"/>
              </a:ext>
            </a:extLst>
          </p:cNvPr>
          <p:cNvSpPr/>
          <p:nvPr/>
        </p:nvSpPr>
        <p:spPr>
          <a:xfrm>
            <a:off x="9293264" y="2343684"/>
            <a:ext cx="2601636" cy="1754326"/>
          </a:xfrm>
          <a:prstGeom prst="bracketPair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987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1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32" grpId="0"/>
      <p:bldP spid="33" grpId="0"/>
      <p:bldP spid="34" grpId="0"/>
      <p:bldP spid="35" grpId="0"/>
      <p:bldP spid="36" grpId="0"/>
      <p:bldP spid="37" grpId="0"/>
      <p:bldP spid="13" grpId="0"/>
      <p:bldP spid="14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1F1834-A46E-4947-82A9-7B3B07497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Types of networks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1F2AB-DC3B-A042-A445-3103342405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71600" y="1855694"/>
                <a:ext cx="10268174" cy="50023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network may be</a:t>
                </a:r>
              </a:p>
              <a:p>
                <a:pPr lvl="1"/>
                <a:r>
                  <a:rPr lang="en-US" i="0" dirty="0"/>
                  <a:t>Undirected 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PT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i="0" dirty="0"/>
              </a:p>
              <a:p>
                <a:pPr lvl="1"/>
                <a:endParaRPr lang="en-US" i="0" dirty="0"/>
              </a:p>
              <a:p>
                <a:pPr lvl="1"/>
                <a:r>
                  <a:rPr lang="en-US" i="0" dirty="0"/>
                  <a:t>Directed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  <m:r>
                      <a:rPr lang="pt-PT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sz="2000" i="0" dirty="0"/>
              </a:p>
              <a:p>
                <a:pPr marL="530352" lvl="1" indent="0">
                  <a:buNone/>
                </a:pPr>
                <a:endParaRPr lang="en-US" i="0" dirty="0"/>
              </a:p>
              <a:p>
                <a:pPr lvl="1"/>
                <a:r>
                  <a:rPr lang="en-US" i="0" dirty="0"/>
                  <a:t>Weighted</a:t>
                </a:r>
              </a:p>
              <a:p>
                <a:pPr lvl="2"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t-PT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PT" sz="2000" i="1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</m:sSub>
                  </m:oMath>
                </a14:m>
                <a:r>
                  <a:rPr lang="en-US" sz="2000" i="0" dirty="0"/>
                  <a:t> can be a real number (i.e. the matrix is not binary)</a:t>
                </a:r>
              </a:p>
              <a:p>
                <a:pPr lvl="2">
                  <a:buFont typeface="Wingdings" pitchFamily="2" charset="2"/>
                  <a:buChar char="Ø"/>
                </a:pPr>
                <a:endParaRPr lang="en-US" sz="2000" dirty="0"/>
              </a:p>
              <a:p>
                <a:pPr>
                  <a:buFont typeface="Wingdings" pitchFamily="2" charset="2"/>
                  <a:buChar char="§"/>
                </a:pPr>
                <a:r>
                  <a:rPr lang="en-US" sz="2200" i="0" dirty="0"/>
                  <a:t>Whether the brain is better represented by an undirected or directed, binary or weighted network is an open question.</a:t>
                </a:r>
              </a:p>
              <a:p>
                <a:pPr>
                  <a:buFont typeface="Wingdings" pitchFamily="2" charset="2"/>
                  <a:buChar char="§"/>
                </a:pPr>
                <a:r>
                  <a:rPr lang="en-US" sz="2200" i="0" dirty="0"/>
                  <a:t>Different methods can give you different types of networks from the same data.</a:t>
                </a:r>
              </a:p>
              <a:p>
                <a:pPr marL="530352" lvl="1" indent="0">
                  <a:buNone/>
                </a:pPr>
                <a:endParaRPr lang="en-US" sz="2200" i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F11F2AB-DC3B-A042-A445-3103342405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1855694"/>
                <a:ext cx="10268174" cy="5002306"/>
              </a:xfrm>
              <a:blipFill>
                <a:blip r:embed="rId2"/>
                <a:stretch>
                  <a:fillRect l="-618" t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picture containing clock, light, computer&#10;&#10;Description automatically generated">
            <a:extLst>
              <a:ext uri="{FF2B5EF4-FFF2-40B4-BE49-F238E27FC236}">
                <a16:creationId xmlns:a16="http://schemas.microsoft.com/office/drawing/2014/main" id="{142E2B70-C5DB-7647-8CE6-1A92DD4CD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3435" y="3000040"/>
            <a:ext cx="1745129" cy="1570616"/>
          </a:xfrm>
          <a:prstGeom prst="rect">
            <a:avLst/>
          </a:prstGeom>
        </p:spPr>
      </p:pic>
      <p:pic>
        <p:nvPicPr>
          <p:cNvPr id="7" name="Picture 6" descr="A picture containing clock, light, computer&#10;&#10;Description automatically generated">
            <a:extLst>
              <a:ext uri="{FF2B5EF4-FFF2-40B4-BE49-F238E27FC236}">
                <a16:creationId xmlns:a16="http://schemas.microsoft.com/office/drawing/2014/main" id="{CFAC2F1F-C5CD-CB41-85C6-4F2C2F9A2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3435" y="1514140"/>
            <a:ext cx="1745129" cy="157061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2C9951E-AF1B-5244-B06A-FEA4BACA7656}"/>
              </a:ext>
            </a:extLst>
          </p:cNvPr>
          <p:cNvSpPr/>
          <p:nvPr/>
        </p:nvSpPr>
        <p:spPr>
          <a:xfrm>
            <a:off x="9225872" y="3828154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D243A52-B1B6-7E48-9895-BD7BA3F88659}"/>
              </a:ext>
            </a:extLst>
          </p:cNvPr>
          <p:cNvSpPr/>
          <p:nvPr/>
        </p:nvSpPr>
        <p:spPr>
          <a:xfrm>
            <a:off x="10471373" y="3828153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B3AE8C8-66B2-1241-AAB7-8BEB6D258242}"/>
              </a:ext>
            </a:extLst>
          </p:cNvPr>
          <p:cNvSpPr/>
          <p:nvPr/>
        </p:nvSpPr>
        <p:spPr>
          <a:xfrm>
            <a:off x="9848619" y="4959499"/>
            <a:ext cx="241451" cy="242047"/>
          </a:xfrm>
          <a:prstGeom prst="ellipse">
            <a:avLst/>
          </a:prstGeom>
          <a:solidFill>
            <a:srgbClr val="0037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7A2B4B9-A525-FB4E-AFAA-9104C2BAAB8A}"/>
              </a:ext>
            </a:extLst>
          </p:cNvPr>
          <p:cNvCxnSpPr>
            <a:stCxn id="8" idx="6"/>
            <a:endCxn id="9" idx="2"/>
          </p:cNvCxnSpPr>
          <p:nvPr/>
        </p:nvCxnSpPr>
        <p:spPr>
          <a:xfrm flipV="1">
            <a:off x="9467323" y="3949177"/>
            <a:ext cx="1004050" cy="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0D5CDD0-9E91-C149-80A5-77332F6FEBAC}"/>
              </a:ext>
            </a:extLst>
          </p:cNvPr>
          <p:cNvCxnSpPr>
            <a:cxnSpLocks/>
            <a:stCxn id="8" idx="5"/>
            <a:endCxn id="10" idx="0"/>
          </p:cNvCxnSpPr>
          <p:nvPr/>
        </p:nvCxnSpPr>
        <p:spPr>
          <a:xfrm>
            <a:off x="9431963" y="4034754"/>
            <a:ext cx="537382" cy="924745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06805A-4A67-3147-88E6-046F3BD9E485}"/>
              </a:ext>
            </a:extLst>
          </p:cNvPr>
          <p:cNvCxnSpPr>
            <a:cxnSpLocks/>
            <a:stCxn id="10" idx="7"/>
            <a:endCxn id="9" idx="4"/>
          </p:cNvCxnSpPr>
          <p:nvPr/>
        </p:nvCxnSpPr>
        <p:spPr>
          <a:xfrm flipV="1">
            <a:off x="10054710" y="4070200"/>
            <a:ext cx="537389" cy="92474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81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 </a:t>
            </a:r>
            <a:r>
              <a:rPr lang="mr-IN" dirty="0"/>
              <a:t>–</a:t>
            </a:r>
            <a:r>
              <a:rPr lang="en-US" dirty="0"/>
              <a:t> the role of EEG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electroencephalogram (EEG) plays a central role in the diagnosis of epilepsy.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34993" y="3051426"/>
            <a:ext cx="516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 of a healthy individual at rest (eyes closed):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8154" y="3718361"/>
            <a:ext cx="3350687" cy="22314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630" y="3472151"/>
            <a:ext cx="4952429" cy="29714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00452" y="6441143"/>
            <a:ext cx="529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projects.exeter.ac.uk</a:t>
            </a:r>
            <a:r>
              <a:rPr lang="en-US" sz="1400" dirty="0"/>
              <a:t>/time/</a:t>
            </a:r>
            <a:r>
              <a:rPr lang="en-US" sz="1400" dirty="0" err="1"/>
              <a:t>methods.php?cat</a:t>
            </a:r>
            <a:r>
              <a:rPr lang="en-US" sz="1400" dirty="0"/>
              <a:t>=</a:t>
            </a:r>
            <a:r>
              <a:rPr lang="en-US" sz="1400" dirty="0" err="1"/>
              <a:t>eeg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62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662D5-4CBA-0C48-AC25-89D603748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 to a network of oscillators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C419B5-1C54-BE4C-ADE5-7898474C01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Since different networks may have different characteristics, it is convenient to add an additional parameter: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kind of dynamics can we observe in a random network?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85838FF-1B5A-F541-B023-852606173F79}"/>
              </a:ext>
            </a:extLst>
          </p:cNvPr>
          <p:cNvSpPr/>
          <p:nvPr/>
        </p:nvSpPr>
        <p:spPr>
          <a:xfrm>
            <a:off x="9726706" y="362533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BB6F9B-DCE8-8A42-A459-FA3EFD89C867}"/>
              </a:ext>
            </a:extLst>
          </p:cNvPr>
          <p:cNvSpPr/>
          <p:nvPr/>
        </p:nvSpPr>
        <p:spPr>
          <a:xfrm>
            <a:off x="10572974" y="362533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0C677EA-A012-BE40-84CB-F5AD98C8BAE8}"/>
              </a:ext>
            </a:extLst>
          </p:cNvPr>
          <p:cNvSpPr/>
          <p:nvPr/>
        </p:nvSpPr>
        <p:spPr>
          <a:xfrm>
            <a:off x="9242208" y="4418706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E6661BD-3306-7448-A976-1E4EC32AF091}"/>
              </a:ext>
            </a:extLst>
          </p:cNvPr>
          <p:cNvSpPr/>
          <p:nvPr/>
        </p:nvSpPr>
        <p:spPr>
          <a:xfrm>
            <a:off x="9726706" y="515019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EC8BB6-3924-3A4A-8827-025E1C8E5857}"/>
              </a:ext>
            </a:extLst>
          </p:cNvPr>
          <p:cNvSpPr/>
          <p:nvPr/>
        </p:nvSpPr>
        <p:spPr>
          <a:xfrm>
            <a:off x="10572974" y="5150190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B96D477-3869-0644-9E9D-97F787FB2917}"/>
              </a:ext>
            </a:extLst>
          </p:cNvPr>
          <p:cNvSpPr/>
          <p:nvPr/>
        </p:nvSpPr>
        <p:spPr>
          <a:xfrm>
            <a:off x="11011348" y="4418705"/>
            <a:ext cx="494852" cy="494851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294A6EC-5B48-994E-9B00-72B068363A32}"/>
              </a:ext>
            </a:extLst>
          </p:cNvPr>
          <p:cNvCxnSpPr>
            <a:stCxn id="4" idx="5"/>
            <a:endCxn id="8" idx="0"/>
          </p:cNvCxnSpPr>
          <p:nvPr/>
        </p:nvCxnSpPr>
        <p:spPr>
          <a:xfrm>
            <a:off x="10149089" y="4047712"/>
            <a:ext cx="671311" cy="110247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2E1231-FD95-A948-9B79-FC6B1097386D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9715573" y="4666131"/>
            <a:ext cx="1295775" cy="152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13A2295-7478-FB40-86B5-62168FEED7DC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>
            <a:off x="10221558" y="5397616"/>
            <a:ext cx="3514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42B8DC-E2EA-B140-BD24-BDC2F15EC902}"/>
              </a:ext>
            </a:extLst>
          </p:cNvPr>
          <p:cNvCxnSpPr>
            <a:cxnSpLocks/>
            <a:stCxn id="7" idx="0"/>
            <a:endCxn id="4" idx="4"/>
          </p:cNvCxnSpPr>
          <p:nvPr/>
        </p:nvCxnSpPr>
        <p:spPr>
          <a:xfrm flipV="1">
            <a:off x="9974132" y="4120181"/>
            <a:ext cx="0" cy="103000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5501C6D-0E4E-9847-A004-40E3AE6BF79D}"/>
              </a:ext>
            </a:extLst>
          </p:cNvPr>
          <p:cNvCxnSpPr>
            <a:cxnSpLocks/>
            <a:stCxn id="6" idx="6"/>
            <a:endCxn id="5" idx="3"/>
          </p:cNvCxnSpPr>
          <p:nvPr/>
        </p:nvCxnSpPr>
        <p:spPr>
          <a:xfrm flipV="1">
            <a:off x="9737060" y="4047712"/>
            <a:ext cx="908383" cy="61842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D97B19-4370-8846-B69C-8190EA233523}"/>
                  </a:ext>
                </a:extLst>
              </p:cNvPr>
              <p:cNvSpPr/>
              <p:nvPr/>
            </p:nvSpPr>
            <p:spPr>
              <a:xfrm>
                <a:off x="2827622" y="2939592"/>
                <a:ext cx="5153334" cy="8740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d>
                        <m:d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PT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num>
                        <m:den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pt-PT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  <m:t>𝑗𝑖</m:t>
                              </m:r>
                            </m:sub>
                          </m:sSub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pt-P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pt-PT" sz="20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pt-PT" sz="2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t-PT" sz="2000" b="0" i="1" smtClean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FD97B19-4370-8846-B69C-8190EA2335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622" y="2939592"/>
                <a:ext cx="5153334" cy="874085"/>
              </a:xfrm>
              <a:prstGeom prst="rect">
                <a:avLst/>
              </a:prstGeom>
              <a:blipFill>
                <a:blip r:embed="rId2"/>
                <a:stretch>
                  <a:fillRect t="-118571" b="-16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A1256047-4015-D942-8FD7-0E6943A411ED}"/>
              </a:ext>
            </a:extLst>
          </p:cNvPr>
          <p:cNvSpPr/>
          <p:nvPr/>
        </p:nvSpPr>
        <p:spPr>
          <a:xfrm>
            <a:off x="4982806" y="2931761"/>
            <a:ext cx="311972" cy="76180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AA1126-029B-D140-B87C-37BF949CE3A4}"/>
              </a:ext>
            </a:extLst>
          </p:cNvPr>
          <p:cNvSpPr txBox="1"/>
          <p:nvPr/>
        </p:nvSpPr>
        <p:spPr>
          <a:xfrm>
            <a:off x="9812141" y="3688089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D77C1F-A394-FA4C-84B4-F429448A69E4}"/>
              </a:ext>
            </a:extLst>
          </p:cNvPr>
          <p:cNvSpPr txBox="1"/>
          <p:nvPr/>
        </p:nvSpPr>
        <p:spPr>
          <a:xfrm>
            <a:off x="10676145" y="3683062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6EA5EF2-1465-B74F-8BA4-83F5441679BF}"/>
              </a:ext>
            </a:extLst>
          </p:cNvPr>
          <p:cNvSpPr txBox="1"/>
          <p:nvPr/>
        </p:nvSpPr>
        <p:spPr>
          <a:xfrm>
            <a:off x="11113545" y="4496707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C0EA04-ADA8-F44C-89AC-40A162BE9DFE}"/>
              </a:ext>
            </a:extLst>
          </p:cNvPr>
          <p:cNvSpPr txBox="1"/>
          <p:nvPr/>
        </p:nvSpPr>
        <p:spPr>
          <a:xfrm>
            <a:off x="10675171" y="5206217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8F45AC-B799-0647-A75A-B652808B786F}"/>
              </a:ext>
            </a:extLst>
          </p:cNvPr>
          <p:cNvSpPr txBox="1"/>
          <p:nvPr/>
        </p:nvSpPr>
        <p:spPr>
          <a:xfrm>
            <a:off x="9812141" y="5231674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3E66B0D-32EC-3B45-85FB-8108F867046B}"/>
              </a:ext>
            </a:extLst>
          </p:cNvPr>
          <p:cNvSpPr txBox="1"/>
          <p:nvPr/>
        </p:nvSpPr>
        <p:spPr>
          <a:xfrm>
            <a:off x="9330090" y="4489086"/>
            <a:ext cx="290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pic>
        <p:nvPicPr>
          <p:cNvPr id="26" name="Picture 25" descr="A close up of a logo&#10;&#10;Description automatically generated">
            <a:extLst>
              <a:ext uri="{FF2B5EF4-FFF2-40B4-BE49-F238E27FC236}">
                <a16:creationId xmlns:a16="http://schemas.microsoft.com/office/drawing/2014/main" id="{463596F9-B6C8-A540-BBA2-95F6B76D1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60" y="4375920"/>
            <a:ext cx="5192680" cy="239925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1C4F835-9566-B744-8D09-56707E7FF3BC}"/>
              </a:ext>
            </a:extLst>
          </p:cNvPr>
          <p:cNvSpPr txBox="1"/>
          <p:nvPr/>
        </p:nvSpPr>
        <p:spPr>
          <a:xfrm>
            <a:off x="8807985" y="5855070"/>
            <a:ext cx="3178562" cy="92333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You will explore this in more detail in the practical session</a:t>
            </a:r>
          </a:p>
          <a:p>
            <a:pPr algn="ctr"/>
            <a:r>
              <a:rPr lang="en-US" dirty="0"/>
              <a:t>(with some small differences)</a:t>
            </a:r>
          </a:p>
        </p:txBody>
      </p:sp>
    </p:spTree>
    <p:extLst>
      <p:ext uri="{BB962C8B-B14F-4D97-AF65-F5344CB8AC3E}">
        <p14:creationId xmlns:p14="http://schemas.microsoft.com/office/powerpoint/2010/main" val="2122239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5" grpId="0"/>
      <p:bldP spid="16" grpId="0" animBg="1"/>
      <p:bldP spid="19" grpId="0"/>
      <p:bldP spid="20" grpId="0"/>
      <p:bldP spid="21" grpId="0"/>
      <p:bldP spid="22" grpId="0"/>
      <p:bldP spid="23" grpId="0"/>
      <p:bldP spid="24" grpId="0"/>
      <p:bldP spid="2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91DFA-5DB2-AD44-8479-14A975CAB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useful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FCDE5-2FEA-0E45-A479-03AA4E339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5999"/>
            <a:ext cx="9601200" cy="4572001"/>
          </a:xfrm>
        </p:spPr>
        <p:txBody>
          <a:bodyPr>
            <a:normAutofit/>
          </a:bodyPr>
          <a:lstStyle/>
          <a:p>
            <a:pPr fontAlgn="base"/>
            <a:r>
              <a:rPr lang="en-GB" dirty="0"/>
              <a:t>Such framework allows us to test a number of hypothesis:</a:t>
            </a:r>
          </a:p>
          <a:p>
            <a:pPr fontAlgn="base"/>
            <a:r>
              <a:rPr lang="en-GB" dirty="0"/>
              <a:t>The structure of a brain network may define its propensity to generate seizures</a:t>
            </a:r>
          </a:p>
          <a:p>
            <a:pPr fontAlgn="base"/>
            <a:r>
              <a:rPr lang="en-GB" i="0" dirty="0"/>
              <a:t>Diagnosis of epilepsy: </a:t>
            </a:r>
          </a:p>
          <a:p>
            <a:pPr lvl="1" fontAlgn="base"/>
            <a:r>
              <a:rPr lang="en-GB" i="0" dirty="0"/>
              <a:t>brain networks from healthy people may spike more than brain networks from people with epilepsy in model simulations</a:t>
            </a:r>
          </a:p>
          <a:p>
            <a:pPr fontAlgn="base"/>
            <a:r>
              <a:rPr lang="en-GB" i="0" dirty="0"/>
              <a:t>Diagnosis of epilepsy type, generalised vs focal:</a:t>
            </a:r>
          </a:p>
          <a:p>
            <a:pPr lvl="1" fontAlgn="base"/>
            <a:r>
              <a:rPr lang="en-GB" i="0" dirty="0"/>
              <a:t>brain networks from people with generalised epilepsy may have more widespread seizure-like activity in model simulations</a:t>
            </a:r>
          </a:p>
          <a:p>
            <a:pPr fontAlgn="base"/>
            <a:r>
              <a:rPr lang="en-GB" dirty="0"/>
              <a:t>Epilepsy treatments, such as brain surgery:</a:t>
            </a:r>
          </a:p>
          <a:p>
            <a:pPr lvl="1" fontAlgn="base"/>
            <a:r>
              <a:rPr lang="en-GB" i="0" dirty="0"/>
              <a:t>Node removal may represent resective surgery, and simulations of different removals allows us test different possible surgeries</a:t>
            </a:r>
          </a:p>
        </p:txBody>
      </p:sp>
    </p:spTree>
    <p:extLst>
      <p:ext uri="{BB962C8B-B14F-4D97-AF65-F5344CB8AC3E}">
        <p14:creationId xmlns:p14="http://schemas.microsoft.com/office/powerpoint/2010/main" val="153657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7E259-A145-3242-B7DD-9938F95EE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the framework in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0B360-E102-A947-A456-E2886B8E0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84785"/>
            <a:ext cx="9601200" cy="511526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Diagnosis of epilepsy: </a:t>
            </a:r>
          </a:p>
          <a:p>
            <a:pPr marL="0" indent="0">
              <a:buNone/>
            </a:pP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al., (2020). </a:t>
            </a:r>
            <a:r>
              <a:rPr lang="pt-PT" u="sng" dirty="0">
                <a:hlinkClick r:id="rId2"/>
              </a:rPr>
              <a:t>https://www.medrxiv.org/content/10.1101/2020.05.18.20102681v1</a:t>
            </a:r>
            <a:r>
              <a:rPr lang="pt-PT" dirty="0"/>
              <a:t> </a:t>
            </a:r>
            <a:endParaRPr lang="en-US" dirty="0"/>
          </a:p>
          <a:p>
            <a:r>
              <a:rPr lang="en-US" dirty="0"/>
              <a:t>Diagnosis of epilepsy type:</a:t>
            </a:r>
          </a:p>
          <a:p>
            <a:pPr marL="0" indent="0">
              <a:buNone/>
            </a:pP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Sci</a:t>
            </a:r>
            <a:r>
              <a:rPr lang="pt-PT" dirty="0"/>
              <a:t> </a:t>
            </a:r>
            <a:r>
              <a:rPr lang="pt-PT" dirty="0" err="1"/>
              <a:t>Rep</a:t>
            </a:r>
            <a:r>
              <a:rPr lang="pt-PT" dirty="0"/>
              <a:t>, 9(1), 1-10. </a:t>
            </a:r>
            <a:r>
              <a:rPr lang="pt-PT" u="sng" dirty="0">
                <a:hlinkClick r:id="rId3"/>
              </a:rPr>
              <a:t>https://www.nature.com/articles/s41598-019-46633-7</a:t>
            </a:r>
            <a:endParaRPr lang="en-US" dirty="0"/>
          </a:p>
          <a:p>
            <a:r>
              <a:rPr lang="en-US" dirty="0"/>
              <a:t>Epilepsy surgery: </a:t>
            </a:r>
          </a:p>
          <a:p>
            <a:pPr marL="0" indent="0">
              <a:buNone/>
            </a:pP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 (2017). </a:t>
            </a:r>
            <a:r>
              <a:rPr lang="pt-PT" dirty="0" err="1"/>
              <a:t>PLoS</a:t>
            </a:r>
            <a:r>
              <a:rPr lang="pt-PT" dirty="0"/>
              <a:t> CB, 13(8). </a:t>
            </a:r>
            <a:r>
              <a:rPr lang="pt-PT" u="sng" dirty="0">
                <a:hlinkClick r:id="rId4"/>
              </a:rPr>
              <a:t>https://doi.org/10.1371/journal.pcbi.1005637</a:t>
            </a:r>
            <a:br>
              <a:rPr lang="pt-PT" u="sng" dirty="0"/>
            </a:br>
            <a:r>
              <a:rPr lang="pt-PT" dirty="0"/>
              <a:t>Lopes, M.A., </a:t>
            </a:r>
            <a:r>
              <a:rPr lang="pt-PT" dirty="0" err="1"/>
              <a:t>et</a:t>
            </a:r>
            <a:r>
              <a:rPr lang="pt-PT" dirty="0"/>
              <a:t> al. (2018).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9, 98. </a:t>
            </a:r>
            <a:r>
              <a:rPr lang="pt-PT" u="sng" dirty="0">
                <a:hlinkClick r:id="rId5"/>
              </a:rPr>
              <a:t>https://www.frontiersin.org/articles/10.3389/fneur.2018.00098/full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Junges, L.,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Sci</a:t>
            </a:r>
            <a:r>
              <a:rPr lang="pt-PT" dirty="0"/>
              <a:t> </a:t>
            </a:r>
            <a:r>
              <a:rPr lang="pt-PT" dirty="0" err="1"/>
              <a:t>Rep</a:t>
            </a:r>
            <a:r>
              <a:rPr lang="pt-PT" dirty="0"/>
              <a:t>, 9(1), 1-12. </a:t>
            </a:r>
            <a:r>
              <a:rPr lang="pt-PT" u="sng" dirty="0">
                <a:hlinkClick r:id="rId6"/>
              </a:rPr>
              <a:t>https://www.nature.com/articles/s41598-019-43871-7</a:t>
            </a:r>
            <a:br>
              <a:rPr lang="pt-PT" u="sng" dirty="0"/>
            </a:br>
            <a:r>
              <a:rPr lang="pt-PT" dirty="0" err="1"/>
              <a:t>Laiou</a:t>
            </a:r>
            <a:r>
              <a:rPr lang="pt-PT" dirty="0"/>
              <a:t>, P.,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10, 1045. </a:t>
            </a:r>
            <a:r>
              <a:rPr lang="pt-PT" u="sng" dirty="0">
                <a:hlinkClick r:id="rId7"/>
              </a:rPr>
              <a:t>https://www.frontiersin.org/articles/10.3389/fneur.2019.01045/full</a:t>
            </a:r>
            <a:br>
              <a:rPr lang="pt-PT" u="sng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(2020). </a:t>
            </a:r>
            <a:r>
              <a:rPr lang="pt-PT" dirty="0" err="1"/>
              <a:t>Clin</a:t>
            </a:r>
            <a:r>
              <a:rPr lang="pt-PT" dirty="0"/>
              <a:t> </a:t>
            </a:r>
            <a:r>
              <a:rPr lang="pt-PT" dirty="0" err="1"/>
              <a:t>Neurophysiol</a:t>
            </a:r>
            <a:r>
              <a:rPr lang="pt-PT" dirty="0"/>
              <a:t>, 131(1), 225-234. </a:t>
            </a:r>
            <a:r>
              <a:rPr lang="pt-PT" u="sng" dirty="0">
                <a:hlinkClick r:id="rId8"/>
              </a:rPr>
              <a:t>https://doi.org/10.1016/j.clinph.2019.10.027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Comput</a:t>
            </a:r>
            <a:r>
              <a:rPr lang="pt-PT" dirty="0"/>
              <a:t> </a:t>
            </a:r>
            <a:r>
              <a:rPr lang="pt-PT" dirty="0" err="1"/>
              <a:t>Neurosci</a:t>
            </a:r>
            <a:r>
              <a:rPr lang="pt-PT" dirty="0"/>
              <a:t>, 13, 25. </a:t>
            </a:r>
            <a:r>
              <a:rPr lang="pt-PT" u="sng" dirty="0">
                <a:hlinkClick r:id="rId9"/>
              </a:rPr>
              <a:t>https://doi.org/10.3389/fncom.2019.00025</a:t>
            </a:r>
            <a:r>
              <a:rPr lang="pt-PT" dirty="0"/>
              <a:t> </a:t>
            </a:r>
            <a:br>
              <a:rPr lang="pt-PT" dirty="0"/>
            </a:br>
            <a:r>
              <a:rPr lang="pt-PT" dirty="0"/>
              <a:t>Lopes, M. A., </a:t>
            </a:r>
            <a:r>
              <a:rPr lang="pt-PT" dirty="0" err="1"/>
              <a:t>et</a:t>
            </a:r>
            <a:r>
              <a:rPr lang="pt-PT" dirty="0"/>
              <a:t> al. (2020). </a:t>
            </a:r>
            <a:r>
              <a:rPr lang="pt-PT" dirty="0" err="1"/>
              <a:t>Front</a:t>
            </a:r>
            <a:r>
              <a:rPr lang="pt-PT" dirty="0"/>
              <a:t> </a:t>
            </a:r>
            <a:r>
              <a:rPr lang="pt-PT" dirty="0" err="1"/>
              <a:t>Neurol</a:t>
            </a:r>
            <a:r>
              <a:rPr lang="pt-PT" dirty="0"/>
              <a:t>, 11, 74. </a:t>
            </a:r>
            <a:r>
              <a:rPr lang="pt-PT" u="sng" dirty="0">
                <a:hlinkClick r:id="rId10"/>
              </a:rPr>
              <a:t>https://www.frontiersin.org/articles/10.3389/fneur.2020.00074/full</a:t>
            </a:r>
            <a:r>
              <a:rPr lang="pt-PT" dirty="0"/>
              <a:t> </a:t>
            </a:r>
            <a:br>
              <a:rPr lang="pt-PT" dirty="0"/>
            </a:br>
            <a:endParaRPr lang="pt-PT" dirty="0"/>
          </a:p>
          <a:p>
            <a:r>
              <a:rPr lang="en-US" dirty="0"/>
              <a:t>Animal models of epilepsy: </a:t>
            </a:r>
          </a:p>
          <a:p>
            <a:pPr marL="0" indent="0">
              <a:buNone/>
            </a:pPr>
            <a:r>
              <a:rPr lang="pt-PT" dirty="0" err="1"/>
              <a:t>Słowiński</a:t>
            </a:r>
            <a:r>
              <a:rPr lang="pt-PT" dirty="0"/>
              <a:t>, P., </a:t>
            </a:r>
            <a:r>
              <a:rPr lang="pt-PT" dirty="0" err="1"/>
              <a:t>et</a:t>
            </a:r>
            <a:r>
              <a:rPr lang="pt-PT" dirty="0"/>
              <a:t> al. (2019). </a:t>
            </a:r>
            <a:r>
              <a:rPr lang="pt-PT" dirty="0" err="1"/>
              <a:t>eNeuro</a:t>
            </a:r>
            <a:r>
              <a:rPr lang="pt-PT" dirty="0"/>
              <a:t>, 6(4). </a:t>
            </a:r>
            <a:r>
              <a:rPr lang="pt-PT" u="sng" dirty="0">
                <a:hlinkClick r:id="rId11"/>
              </a:rPr>
              <a:t>https://www.eneuro.org/content/6/4/ENEURO.0059-19.2019</a:t>
            </a:r>
            <a:br>
              <a:rPr lang="pt-PT" dirty="0"/>
            </a:br>
            <a:br>
              <a:rPr lang="pt-PT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6686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6158A-506B-3640-B52D-9E066D0B7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this only useful for epilepsy?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D9D4F39-92C4-194C-A732-53EC82E64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4297" y="3086100"/>
            <a:ext cx="4372521" cy="37719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002B6-4D5C-DF43-8CAD-11B47D694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286000"/>
            <a:ext cx="9601200" cy="4572000"/>
          </a:xfrm>
        </p:spPr>
        <p:txBody>
          <a:bodyPr>
            <a:normAutofit/>
          </a:bodyPr>
          <a:lstStyle/>
          <a:p>
            <a:r>
              <a:rPr lang="en-US" dirty="0"/>
              <a:t>No!</a:t>
            </a:r>
          </a:p>
          <a:p>
            <a:r>
              <a:rPr lang="en-US" dirty="0"/>
              <a:t>It may help understand the differences and transitions between wakefulness and sleep states:</a:t>
            </a:r>
          </a:p>
          <a:p>
            <a:pPr lvl="1"/>
            <a:r>
              <a:rPr lang="en-US" dirty="0" err="1"/>
              <a:t>Ipiña</a:t>
            </a:r>
            <a:r>
              <a:rPr lang="en-US" dirty="0"/>
              <a:t>, I.P., et al. (2020). </a:t>
            </a:r>
            <a:r>
              <a:rPr lang="en-US" dirty="0" err="1"/>
              <a:t>NeuroImage</a:t>
            </a:r>
            <a:r>
              <a:rPr lang="en-US" dirty="0"/>
              <a:t>, 116833.</a:t>
            </a:r>
          </a:p>
          <a:p>
            <a:r>
              <a:rPr lang="en-US" dirty="0"/>
              <a:t>It may help understand how functional networks </a:t>
            </a:r>
            <a:br>
              <a:rPr lang="en-US" dirty="0"/>
            </a:br>
            <a:r>
              <a:rPr lang="en-US" dirty="0"/>
              <a:t>emerge from structural networks; their relation; etc.</a:t>
            </a:r>
          </a:p>
          <a:p>
            <a:r>
              <a:rPr lang="en-US" dirty="0"/>
              <a:t>To study how </a:t>
            </a:r>
            <a:r>
              <a:rPr lang="en-GB" dirty="0"/>
              <a:t>neuronal dynamics can be robust to </a:t>
            </a:r>
            <a:br>
              <a:rPr lang="en-GB" dirty="0"/>
            </a:br>
            <a:r>
              <a:rPr lang="en-GB" dirty="0"/>
              <a:t>changes in white matter connectivity (in aging, </a:t>
            </a:r>
            <a:br>
              <a:rPr lang="en-GB" dirty="0"/>
            </a:br>
            <a:r>
              <a:rPr lang="en-GB" dirty="0"/>
              <a:t>development and diseases)</a:t>
            </a:r>
          </a:p>
          <a:p>
            <a:pPr lvl="1"/>
            <a:r>
              <a:rPr lang="en-GB" dirty="0"/>
              <a:t> </a:t>
            </a:r>
            <a:r>
              <a:rPr lang="en-GB" i="0" dirty="0" err="1"/>
              <a:t>Abeysuriya</a:t>
            </a:r>
            <a:r>
              <a:rPr lang="en-GB" i="0" dirty="0"/>
              <a:t>, R.G., et al. (2018). </a:t>
            </a:r>
            <a:r>
              <a:rPr lang="en-GB" dirty="0" err="1"/>
              <a:t>PLoS</a:t>
            </a:r>
            <a:r>
              <a:rPr lang="en-GB" dirty="0"/>
              <a:t> CB</a:t>
            </a:r>
            <a:r>
              <a:rPr lang="en-GB" i="0" dirty="0"/>
              <a:t>, </a:t>
            </a:r>
            <a:r>
              <a:rPr lang="en-GB" dirty="0"/>
              <a:t>14</a:t>
            </a:r>
            <a:r>
              <a:rPr lang="en-GB" i="0" dirty="0"/>
              <a:t>(2),</a:t>
            </a:r>
            <a:br>
              <a:rPr lang="en-GB" i="0" dirty="0"/>
            </a:br>
            <a:r>
              <a:rPr lang="en-GB" i="0" dirty="0"/>
              <a:t>e1006007.</a:t>
            </a:r>
          </a:p>
          <a:p>
            <a:r>
              <a:rPr lang="en-GB" dirty="0"/>
              <a:t>To understand other neurological diseases and treatments.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788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4B60A-70AC-F046-B9BD-B745181E4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Practical session: </a:t>
            </a:r>
            <a:r>
              <a:rPr lang="en-GB" b="1" dirty="0"/>
              <a:t>Modelling the emergence of seizures in networks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2C6F0-9D5F-244D-8E78-915432CE2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49331"/>
            <a:ext cx="9601200" cy="480866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practical session is divided in three parts:</a:t>
            </a:r>
          </a:p>
          <a:p>
            <a:pPr lvl="1"/>
            <a:r>
              <a:rPr lang="en-GB" i="0" dirty="0"/>
              <a:t>Simulate a deterministic phase oscillator (15 min + 5 min for solutions)</a:t>
            </a:r>
          </a:p>
          <a:p>
            <a:pPr lvl="1"/>
            <a:r>
              <a:rPr lang="en-GB" i="0" dirty="0"/>
              <a:t>Simulate a stochastic phase oscillator (10 min + 5 min for solutions)</a:t>
            </a:r>
          </a:p>
          <a:p>
            <a:pPr lvl="1"/>
            <a:r>
              <a:rPr lang="en-GB" i="0" dirty="0"/>
              <a:t>Simulate a network of interacting phase oscillators (15 min + 5 min for solutions)</a:t>
            </a:r>
          </a:p>
          <a:p>
            <a:r>
              <a:rPr lang="en-GB" dirty="0"/>
              <a:t>Download and extract the git repository </a:t>
            </a:r>
            <a:r>
              <a:rPr lang="en-US" dirty="0" err="1">
                <a:solidFill>
                  <a:srgbClr val="0432FF"/>
                </a:solidFill>
              </a:rPr>
              <a:t>www.github.com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lukewtait</a:t>
            </a:r>
            <a:r>
              <a:rPr lang="en-US" dirty="0">
                <a:solidFill>
                  <a:srgbClr val="0432FF"/>
                </a:solidFill>
              </a:rPr>
              <a:t>/</a:t>
            </a:r>
            <a:r>
              <a:rPr lang="en-US" dirty="0" err="1">
                <a:solidFill>
                  <a:srgbClr val="0432FF"/>
                </a:solidFill>
              </a:rPr>
              <a:t>intro_to_modelling</a:t>
            </a:r>
            <a:r>
              <a:rPr lang="en-US" dirty="0">
                <a:solidFill>
                  <a:srgbClr val="0432FF"/>
                </a:solidFill>
              </a:rPr>
              <a:t>/</a:t>
            </a:r>
            <a:endParaRPr lang="en-US" dirty="0"/>
          </a:p>
          <a:p>
            <a:r>
              <a:rPr lang="en-GB" dirty="0"/>
              <a:t>In this folder, open the subfolder </a:t>
            </a:r>
            <a:r>
              <a:rPr lang="en-GB" dirty="0">
                <a:solidFill>
                  <a:srgbClr val="0000FF"/>
                </a:solidFill>
              </a:rPr>
              <a:t>practical2 </a:t>
            </a:r>
            <a:r>
              <a:rPr lang="en-GB" dirty="0"/>
              <a:t>and open the document </a:t>
            </a:r>
            <a:r>
              <a:rPr lang="en-GB" u="sng" dirty="0"/>
              <a:t>Worksheet2.pdf</a:t>
            </a:r>
            <a:r>
              <a:rPr lang="en-GB" dirty="0"/>
              <a:t>. </a:t>
            </a:r>
          </a:p>
          <a:p>
            <a:r>
              <a:rPr lang="en-GB" dirty="0"/>
              <a:t>This directory also contains some </a:t>
            </a:r>
            <a:r>
              <a:rPr lang="en-GB" dirty="0" err="1"/>
              <a:t>Matlab</a:t>
            </a:r>
            <a:r>
              <a:rPr lang="en-GB" dirty="0"/>
              <a:t> codes that you will need to use, so make sure when you open </a:t>
            </a:r>
            <a:r>
              <a:rPr lang="en-GB" dirty="0" err="1"/>
              <a:t>Matlab</a:t>
            </a:r>
            <a:r>
              <a:rPr lang="en-GB" dirty="0"/>
              <a:t> you change to this directory. </a:t>
            </a:r>
          </a:p>
          <a:p>
            <a:r>
              <a:rPr lang="en-GB" dirty="0"/>
              <a:t>There are solutions in the subdirectory </a:t>
            </a:r>
            <a:r>
              <a:rPr lang="en-GB" dirty="0">
                <a:solidFill>
                  <a:srgbClr val="0000FF"/>
                </a:solidFill>
              </a:rPr>
              <a:t>practical2/solutions</a:t>
            </a:r>
            <a:r>
              <a:rPr lang="en-GB" dirty="0"/>
              <a:t>. Try to solve the problems yourself or ask a tutor first, but if you get stuck you can use these solutions to help you. </a:t>
            </a:r>
          </a:p>
          <a:p>
            <a:r>
              <a:rPr lang="en-GB" dirty="0"/>
              <a:t>You will be assigned to a breakout room, where you can ask questions to other people in the room</a:t>
            </a:r>
          </a:p>
          <a:p>
            <a:r>
              <a:rPr lang="en-US" dirty="0"/>
              <a:t>There will be one tutor per breakout room. </a:t>
            </a:r>
            <a:r>
              <a:rPr lang="en-US" u="sng" dirty="0">
                <a:solidFill>
                  <a:schemeClr val="tx1"/>
                </a:solidFill>
              </a:rPr>
              <a:t>Solutions will be discussed in the main room. </a:t>
            </a:r>
          </a:p>
        </p:txBody>
      </p:sp>
    </p:spTree>
    <p:extLst>
      <p:ext uri="{BB962C8B-B14F-4D97-AF65-F5344CB8AC3E}">
        <p14:creationId xmlns:p14="http://schemas.microsoft.com/office/powerpoint/2010/main" val="1415209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Epilepsy </a:t>
            </a:r>
            <a:r>
              <a:rPr lang="mr-IN" dirty="0"/>
              <a:t>–</a:t>
            </a:r>
            <a:r>
              <a:rPr lang="en-US" dirty="0"/>
              <a:t> the role of EEG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electroencephalogram (EEG) plays a central role in the diagnosis of epilepsy.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34993" y="3051425"/>
            <a:ext cx="4171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EEG of an (absence) epileptic seizure: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160" y="3517357"/>
            <a:ext cx="4808591" cy="28851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73698" y="6402512"/>
            <a:ext cx="52938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projects.exeter.ac.uk</a:t>
            </a:r>
            <a:r>
              <a:rPr lang="en-US" sz="1400" dirty="0"/>
              <a:t>/time/</a:t>
            </a:r>
            <a:r>
              <a:rPr lang="en-US" sz="1400" dirty="0" err="1"/>
              <a:t>methods.php?cat</a:t>
            </a:r>
            <a:r>
              <a:rPr lang="en-US" sz="1400" dirty="0"/>
              <a:t>=</a:t>
            </a:r>
            <a:r>
              <a:rPr lang="en-US" sz="1400" dirty="0" err="1"/>
              <a:t>eeg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6351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BE598-1DD0-0044-9033-3EAC68C73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key questions about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A83D3-54E8-AB4F-BA91-E9847A2F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makes a brain susceptible to generate seizures? </a:t>
            </a:r>
          </a:p>
          <a:p>
            <a:endParaRPr lang="en-US" dirty="0"/>
          </a:p>
          <a:p>
            <a:r>
              <a:rPr lang="en-US" dirty="0"/>
              <a:t>What mechanisms underlie the transition from “normal” brain activity to seizures? </a:t>
            </a:r>
          </a:p>
          <a:p>
            <a:endParaRPr lang="en-US" dirty="0"/>
          </a:p>
          <a:p>
            <a:r>
              <a:rPr lang="en-US" dirty="0"/>
              <a:t>Network neuroscience has shown that people with epilepsy have abnormal brain networks.</a:t>
            </a:r>
          </a:p>
          <a:p>
            <a:pPr lvl="1"/>
            <a:r>
              <a:rPr lang="en-US" dirty="0"/>
              <a:t>To move from correlation to causality we need to understand why such abnormalities “imply” epilepsy.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7FE486-5BB4-374F-9B15-26FE64E18339}"/>
              </a:ext>
            </a:extLst>
          </p:cNvPr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Richardson, Mark P. "Large scale brain models of epilepsy: dynamics meets </a:t>
            </a:r>
            <a:r>
              <a:rPr lang="en-GB" sz="1400" dirty="0" err="1"/>
              <a:t>connectomics</a:t>
            </a:r>
            <a:r>
              <a:rPr lang="en-GB" sz="1400" dirty="0"/>
              <a:t>." </a:t>
            </a:r>
            <a:r>
              <a:rPr lang="en-GB" sz="1400" i="1" dirty="0"/>
              <a:t>Journal of Neurology, Neurosurgery &amp; Psychiatry</a:t>
            </a:r>
            <a:r>
              <a:rPr lang="en-GB" sz="1400" dirty="0"/>
              <a:t> 83.12 (2012): 1238-1248.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3560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3C8F9-34A0-FF4E-B16C-103F4A57C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Modelling epilepsy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6AB16-BAF9-BB47-884A-AF94AE896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 modelling of brain activity may help us answer these questions.</a:t>
            </a:r>
          </a:p>
          <a:p>
            <a:endParaRPr lang="en-US" dirty="0"/>
          </a:p>
          <a:p>
            <a:r>
              <a:rPr lang="en-US" dirty="0"/>
              <a:t>What models shall we use? </a:t>
            </a:r>
          </a:p>
          <a:p>
            <a:pPr lvl="1"/>
            <a:r>
              <a:rPr lang="en-US" dirty="0"/>
              <a:t>Microscale or macroscale models? </a:t>
            </a:r>
          </a:p>
          <a:p>
            <a:pPr lvl="1"/>
            <a:r>
              <a:rPr lang="en-US" dirty="0"/>
              <a:t>Biophysical or phenomenological models?  </a:t>
            </a:r>
          </a:p>
          <a:p>
            <a:pPr marL="530352" lvl="1" indent="0">
              <a:buNone/>
            </a:pPr>
            <a:endParaRPr lang="en-US" dirty="0"/>
          </a:p>
          <a:p>
            <a:r>
              <a:rPr lang="en-US" dirty="0"/>
              <a:t>It depends on the question and on the current knowledge. </a:t>
            </a:r>
          </a:p>
        </p:txBody>
      </p:sp>
    </p:spTree>
    <p:extLst>
      <p:ext uri="{BB962C8B-B14F-4D97-AF65-F5344CB8AC3E}">
        <p14:creationId xmlns:p14="http://schemas.microsoft.com/office/powerpoint/2010/main" val="340658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89120-DD6F-D741-9D48-93BAC80E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models - microscale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862541-AB2D-0548-B636-3EF3E2235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27" y="1411984"/>
            <a:ext cx="7155592" cy="47115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6D8F48-4C1E-AE4D-811A-6429C1F9F594}"/>
              </a:ext>
            </a:extLst>
          </p:cNvPr>
          <p:cNvSpPr txBox="1"/>
          <p:nvPr/>
        </p:nvSpPr>
        <p:spPr>
          <a:xfrm>
            <a:off x="1491049" y="6123485"/>
            <a:ext cx="9889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/>
              <a:t>Izhikevich</a:t>
            </a:r>
            <a:r>
              <a:rPr lang="en-GB" sz="1400" dirty="0"/>
              <a:t>, Eugene M. "Which model to use for cortical spiking neurons?." </a:t>
            </a:r>
            <a:r>
              <a:rPr lang="en-GB" sz="1400" i="1" dirty="0"/>
              <a:t>IEEE transactions on neural networks</a:t>
            </a:r>
            <a:r>
              <a:rPr lang="en-GB" sz="1400" dirty="0"/>
              <a:t> 15.5 (2004): 1063-1070.</a:t>
            </a:r>
            <a:endParaRPr 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7D2B2B-7AE0-F948-948C-0C8CB404B801}"/>
              </a:ext>
            </a:extLst>
          </p:cNvPr>
          <p:cNvSpPr txBox="1"/>
          <p:nvPr/>
        </p:nvSpPr>
        <p:spPr>
          <a:xfrm>
            <a:off x="8396822" y="162353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I&amp;F: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F47A38-4F2C-5F4D-9B57-3A99AAF3E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354" y="1896777"/>
            <a:ext cx="4551231" cy="62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9DCD9E-7CE0-0340-9151-429B004C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421" y="3104785"/>
            <a:ext cx="3505623" cy="1155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21D593-BA63-884F-9D21-D3DB9BDD4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6822" y="4078765"/>
            <a:ext cx="3151280" cy="169684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196652-0319-0D47-BBC4-3BFBB113DA77}"/>
              </a:ext>
            </a:extLst>
          </p:cNvPr>
          <p:cNvSpPr txBox="1"/>
          <p:nvPr/>
        </p:nvSpPr>
        <p:spPr>
          <a:xfrm>
            <a:off x="8192421" y="2627515"/>
            <a:ext cx="2248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Morris-</a:t>
            </a:r>
            <a:r>
              <a:rPr lang="en-US" dirty="0" err="1"/>
              <a:t>Lecar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28304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0E3ED-9893-864C-8D3A-4991E9AF2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Possible models - macroscale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9C1A57-DCBE-5746-A597-BB1A33F14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Neuronal network models (meso/macroscale)</a:t>
            </a:r>
          </a:p>
          <a:p>
            <a:pPr lvl="1"/>
            <a:r>
              <a:rPr lang="en-US" dirty="0"/>
              <a:t>e.g. </a:t>
            </a:r>
            <a:r>
              <a:rPr lang="en-US" dirty="0" err="1"/>
              <a:t>Izhikevich</a:t>
            </a:r>
            <a:r>
              <a:rPr lang="en-US" dirty="0"/>
              <a:t> and Edelman (2008) – 1 million neurons, ~half billion synapses</a:t>
            </a:r>
          </a:p>
          <a:p>
            <a:r>
              <a:rPr lang="en-US" dirty="0"/>
              <a:t>Neural mass models (and networks of neural mass models)</a:t>
            </a:r>
          </a:p>
          <a:p>
            <a:pPr lvl="1"/>
            <a:r>
              <a:rPr lang="en-US" dirty="0"/>
              <a:t>e.g. Wilson-Cowan model; Jansen-</a:t>
            </a:r>
            <a:r>
              <a:rPr lang="en-US" dirty="0" err="1"/>
              <a:t>Rit</a:t>
            </a:r>
            <a:r>
              <a:rPr lang="en-US" dirty="0"/>
              <a:t> model; Wendling model; … </a:t>
            </a:r>
          </a:p>
          <a:p>
            <a:pPr lvl="1"/>
            <a:endParaRPr lang="en-US" dirty="0"/>
          </a:p>
          <a:p>
            <a:r>
              <a:rPr lang="en-US" dirty="0"/>
              <a:t>More on this: </a:t>
            </a:r>
            <a:r>
              <a:rPr lang="en-GB" dirty="0"/>
              <a:t>Breakspear, Michael. "Dynamic models of large-scale brain activity." </a:t>
            </a:r>
            <a:r>
              <a:rPr lang="en-GB" i="1" dirty="0"/>
              <a:t>Nature neuroscience</a:t>
            </a:r>
            <a:r>
              <a:rPr lang="en-GB" dirty="0"/>
              <a:t> 20.3 (2017): 340.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F91C03-599E-B440-B5F4-A940D2305412}"/>
              </a:ext>
            </a:extLst>
          </p:cNvPr>
          <p:cNvSpPr txBox="1"/>
          <p:nvPr/>
        </p:nvSpPr>
        <p:spPr>
          <a:xfrm>
            <a:off x="1491049" y="5910649"/>
            <a:ext cx="883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Izhikevich</a:t>
            </a:r>
            <a:r>
              <a:rPr lang="en-US" sz="1400" dirty="0"/>
              <a:t>, Eugene M., and Gerald M. Edelman. "Large-scale model of mammalian thalamocortical systems." Proceedings of the national academy of sciences 105.9 (2008): 3593-3598.</a:t>
            </a:r>
          </a:p>
        </p:txBody>
      </p:sp>
    </p:spTree>
    <p:extLst>
      <p:ext uri="{BB962C8B-B14F-4D97-AF65-F5344CB8AC3E}">
        <p14:creationId xmlns:p14="http://schemas.microsoft.com/office/powerpoint/2010/main" val="50320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97E2A-BC1C-9742-9984-AF6A5176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phenomenological model of seizure transitions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1C4F1A-8963-2745-8C98-7F621DE7C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in epilepsy:</a:t>
            </a:r>
          </a:p>
          <a:p>
            <a:pPr lvl="1"/>
            <a:r>
              <a:rPr lang="en-US" dirty="0"/>
              <a:t>Wendling model [1], Benjamin model [2], </a:t>
            </a:r>
            <a:r>
              <a:rPr lang="en-US" dirty="0" err="1"/>
              <a:t>epileptor</a:t>
            </a:r>
            <a:r>
              <a:rPr lang="en-US" dirty="0"/>
              <a:t> [3], …</a:t>
            </a:r>
          </a:p>
          <a:p>
            <a:pPr lvl="1"/>
            <a:endParaRPr lang="en-US" dirty="0"/>
          </a:p>
          <a:p>
            <a:r>
              <a:rPr lang="en-US" dirty="0"/>
              <a:t>We will consider the “theta model” [4], a phase oscillator model: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C4FB7-7872-0C42-9760-F91F0E211E6E}"/>
              </a:ext>
            </a:extLst>
          </p:cNvPr>
          <p:cNvSpPr txBox="1"/>
          <p:nvPr/>
        </p:nvSpPr>
        <p:spPr>
          <a:xfrm>
            <a:off x="1478692" y="4971533"/>
            <a:ext cx="8839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/>
              <a:t>[1] Wendling, F., et al. "Epileptic fast activity can be explained by a model of impaired GABAergic dendritic inhibition." </a:t>
            </a:r>
            <a:r>
              <a:rPr lang="en-GB" sz="1400" i="1" dirty="0"/>
              <a:t>European Journal of Neuroscience</a:t>
            </a:r>
            <a:r>
              <a:rPr lang="en-GB" sz="1400" dirty="0"/>
              <a:t> 15.9 (2002): 1499-1508.</a:t>
            </a:r>
          </a:p>
          <a:p>
            <a:r>
              <a:rPr lang="en-US" sz="1400" dirty="0"/>
              <a:t>[2] Benjamin, Oscar, et al. "A phenomenological model of seizure initiation suggests network structure may explain seizure frequency in idiopathic </a:t>
            </a:r>
            <a:r>
              <a:rPr lang="en-US" sz="1400" dirty="0" err="1"/>
              <a:t>generalised</a:t>
            </a:r>
            <a:r>
              <a:rPr lang="en-US" sz="1400" dirty="0"/>
              <a:t> epilepsy." The Journal of Mathematical Neuroscience 2.1 (2012): 1.</a:t>
            </a:r>
          </a:p>
          <a:p>
            <a:r>
              <a:rPr lang="en-US" sz="1400" dirty="0"/>
              <a:t>[3] </a:t>
            </a:r>
            <a:r>
              <a:rPr lang="en-US" sz="1400" dirty="0" err="1"/>
              <a:t>Jirsa</a:t>
            </a:r>
            <a:r>
              <a:rPr lang="en-US" sz="1400" dirty="0"/>
              <a:t>, Viktor K., et al. "On the nature of seizure dynamics." Brain 137.8 (2014): 2210-2230.</a:t>
            </a:r>
          </a:p>
          <a:p>
            <a:r>
              <a:rPr lang="en-US" sz="1400" dirty="0"/>
              <a:t>[4] Lopes, </a:t>
            </a:r>
            <a:r>
              <a:rPr lang="en-US" sz="1400" dirty="0" err="1"/>
              <a:t>Marinho</a:t>
            </a:r>
            <a:r>
              <a:rPr lang="en-US" sz="1400" dirty="0"/>
              <a:t> A., et al. "An optimal strategy for epilepsy surgery: Disruption of the rich-club?." </a:t>
            </a:r>
            <a:r>
              <a:rPr lang="en-US" sz="1400" dirty="0" err="1"/>
              <a:t>PLoS</a:t>
            </a:r>
            <a:r>
              <a:rPr lang="en-US" sz="1400" dirty="0"/>
              <a:t> computational biology 13.8 (2017); </a:t>
            </a:r>
            <a:r>
              <a:rPr lang="en-US" sz="1400" dirty="0">
                <a:hlinkClick r:id="rId2"/>
              </a:rPr>
              <a:t>http://www.scholarpedia.org/article/Ermentrout-Kopell_canonical_model</a:t>
            </a:r>
            <a:r>
              <a:rPr lang="en-US" sz="1400" dirty="0"/>
              <a:t> ; </a:t>
            </a:r>
            <a:r>
              <a:rPr lang="en-US" sz="1400" dirty="0">
                <a:hlinkClick r:id="rId3"/>
              </a:rPr>
              <a:t>https://en.wikipedia.org/wiki/Theta_model</a:t>
            </a:r>
            <a:r>
              <a:rPr lang="en-US" sz="1400" dirty="0"/>
              <a:t> 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DB861AC0-755B-1E4A-989E-7FF3028B29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67"/>
          <a:stretch/>
        </p:blipFill>
        <p:spPr>
          <a:xfrm>
            <a:off x="3995352" y="4051518"/>
            <a:ext cx="3505199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67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1624</TotalTime>
  <Words>2839</Words>
  <Application>Microsoft Macintosh PowerPoint</Application>
  <PresentationFormat>Widescreen</PresentationFormat>
  <Paragraphs>320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Cambria Math</vt:lpstr>
      <vt:lpstr>Franklin Gothic Book</vt:lpstr>
      <vt:lpstr>Helvetica</vt:lpstr>
      <vt:lpstr>Wingdings</vt:lpstr>
      <vt:lpstr>Crop</vt:lpstr>
      <vt:lpstr>Dynamics in brain networks: application to epilepsy</vt:lpstr>
      <vt:lpstr>Epilepsy</vt:lpstr>
      <vt:lpstr>Epilepsy – the role of EEG</vt:lpstr>
      <vt:lpstr>Epilepsy – the role of EEG</vt:lpstr>
      <vt:lpstr>Some key questions about epilepsy</vt:lpstr>
      <vt:lpstr>Modelling epilepsy</vt:lpstr>
      <vt:lpstr>Possible models - microscale </vt:lpstr>
      <vt:lpstr>Possible models - macroscale</vt:lpstr>
      <vt:lpstr>A phenomenological model of seizure transitions</vt:lpstr>
      <vt:lpstr>What does it mean?</vt:lpstr>
      <vt:lpstr>Why use the theta model? </vt:lpstr>
      <vt:lpstr>Let’s play with the model!</vt:lpstr>
      <vt:lpstr>Theta model: steady states</vt:lpstr>
      <vt:lpstr>Theta model: steady states</vt:lpstr>
      <vt:lpstr>Let’s look at the dynamics</vt:lpstr>
      <vt:lpstr>Dynamics of one theta oscillator</vt:lpstr>
      <vt:lpstr>Theta model: steady states</vt:lpstr>
      <vt:lpstr>The theta model undergoes a bifurcation</vt:lpstr>
      <vt:lpstr>You have already met a Hopf bifurcation</vt:lpstr>
      <vt:lpstr>Back to our phase oscillator</vt:lpstr>
      <vt:lpstr>A noisy phase oscillator</vt:lpstr>
      <vt:lpstr>A noisy phase oscillator</vt:lpstr>
      <vt:lpstr>What can we do with our oscillator model?</vt:lpstr>
      <vt:lpstr>Two interacting oscillators</vt:lpstr>
      <vt:lpstr>Two interacting oscillators</vt:lpstr>
      <vt:lpstr>A network of oscillators</vt:lpstr>
      <vt:lpstr>A network of oscillators</vt:lpstr>
      <vt:lpstr>A network of oscillators</vt:lpstr>
      <vt:lpstr>Side note: Types of networks</vt:lpstr>
      <vt:lpstr>Back to a network of oscillators</vt:lpstr>
      <vt:lpstr>What is this useful for?</vt:lpstr>
      <vt:lpstr>Applications of the framework in the literature</vt:lpstr>
      <vt:lpstr>Is this only useful for epilepsy?</vt:lpstr>
      <vt:lpstr>Practical session: Modelling the emergence of seizures in networks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Dynamics in brain networks: application to epilepsy</dc:title>
  <dc:creator>Lopes, Marinho</dc:creator>
  <cp:lastModifiedBy>Lopes, Marinho</cp:lastModifiedBy>
  <cp:revision>97</cp:revision>
  <dcterms:created xsi:type="dcterms:W3CDTF">2020-05-22T12:36:03Z</dcterms:created>
  <dcterms:modified xsi:type="dcterms:W3CDTF">2020-06-09T12:42:16Z</dcterms:modified>
</cp:coreProperties>
</file>